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0"/>
  </p:notesMasterIdLst>
  <p:sldIdLst>
    <p:sldId id="305" r:id="rId5"/>
    <p:sldId id="319" r:id="rId6"/>
    <p:sldId id="332" r:id="rId7"/>
    <p:sldId id="312" r:id="rId8"/>
    <p:sldId id="320" r:id="rId9"/>
    <p:sldId id="324" r:id="rId10"/>
    <p:sldId id="323" r:id="rId11"/>
    <p:sldId id="339" r:id="rId12"/>
    <p:sldId id="334" r:id="rId13"/>
    <p:sldId id="335" r:id="rId14"/>
    <p:sldId id="322" r:id="rId15"/>
    <p:sldId id="313" r:id="rId16"/>
    <p:sldId id="325" r:id="rId17"/>
    <p:sldId id="327" r:id="rId18"/>
    <p:sldId id="336" r:id="rId19"/>
    <p:sldId id="331" r:id="rId20"/>
    <p:sldId id="340" r:id="rId21"/>
    <p:sldId id="314" r:id="rId22"/>
    <p:sldId id="315" r:id="rId23"/>
    <p:sldId id="316" r:id="rId24"/>
    <p:sldId id="337" r:id="rId25"/>
    <p:sldId id="317" r:id="rId26"/>
    <p:sldId id="318" r:id="rId27"/>
    <p:sldId id="321" r:id="rId28"/>
    <p:sldId id="33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D735E2-CC86-43D3-ACF3-C4E3BC7386B0}">
          <p14:sldIdLst>
            <p14:sldId id="305"/>
          </p14:sldIdLst>
        </p14:section>
        <p14:section name="Summary Section" id="{86BDC563-45A7-479E-AE2B-751C21DFDEB5}">
          <p14:sldIdLst>
            <p14:sldId id="319"/>
          </p14:sldIdLst>
        </p14:section>
        <p14:section name="Background &amp; Context" id="{119812C9-2662-47DE-B171-B15FBE2D9C46}">
          <p14:sldIdLst>
            <p14:sldId id="332"/>
            <p14:sldId id="312"/>
            <p14:sldId id="320"/>
            <p14:sldId id="324"/>
            <p14:sldId id="323"/>
            <p14:sldId id="339"/>
            <p14:sldId id="334"/>
            <p14:sldId id="335"/>
            <p14:sldId id="322"/>
            <p14:sldId id="313"/>
            <p14:sldId id="325"/>
            <p14:sldId id="327"/>
            <p14:sldId id="336"/>
            <p14:sldId id="331"/>
            <p14:sldId id="340"/>
          </p14:sldIdLst>
        </p14:section>
        <p14:section name="Methods" id="{1A76D5BB-1E0F-4377-A09F-D3ADD6C9145A}">
          <p14:sldIdLst>
            <p14:sldId id="314"/>
            <p14:sldId id="315"/>
            <p14:sldId id="316"/>
            <p14:sldId id="337"/>
          </p14:sldIdLst>
        </p14:section>
        <p14:section name="Preliminary Results" id="{78320DC1-6883-4DB5-9EB1-BEC17D5D6732}">
          <p14:sldIdLst>
            <p14:sldId id="317"/>
            <p14:sldId id="318"/>
            <p14:sldId id="321"/>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E2D"/>
    <a:srgbClr val="71D969"/>
    <a:srgbClr val="57D24E"/>
    <a:srgbClr val="C9276C"/>
    <a:srgbClr val="76EA9D"/>
    <a:srgbClr val="EAE50D"/>
    <a:srgbClr val="5CE68A"/>
    <a:srgbClr val="4ED277"/>
    <a:srgbClr val="3BC2FF"/>
    <a:srgbClr val="00A6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58" autoAdjust="0"/>
  </p:normalViewPr>
  <p:slideViewPr>
    <p:cSldViewPr snapToGrid="0">
      <p:cViewPr varScale="1">
        <p:scale>
          <a:sx n="58" d="100"/>
          <a:sy n="58" d="100"/>
        </p:scale>
        <p:origin x="11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14FA9-8221-451B-8C91-3EA2E647ED55}"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CB5FC-80A9-4288-B9EA-40DA0B701BAC}" type="slidenum">
              <a:rPr lang="en-US" smtClean="0"/>
              <a:t>‹#›</a:t>
            </a:fld>
            <a:endParaRPr lang="en-US"/>
          </a:p>
        </p:txBody>
      </p:sp>
    </p:spTree>
    <p:extLst>
      <p:ext uri="{BB962C8B-B14F-4D97-AF65-F5344CB8AC3E}">
        <p14:creationId xmlns:p14="http://schemas.microsoft.com/office/powerpoint/2010/main" val="282039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Working title</a:t>
            </a:r>
          </a:p>
          <a:p>
            <a:r>
              <a:rPr lang="en-US" sz="1200" b="0" i="0" u="none" strike="noStrike" kern="1200" baseline="0" dirty="0">
                <a:solidFill>
                  <a:schemeClr val="tx1"/>
                </a:solidFill>
                <a:latin typeface="+mn-lt"/>
                <a:ea typeface="+mn-ea"/>
                <a:cs typeface="+mn-cs"/>
              </a:rPr>
              <a:t>Three sections</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a:t>
            </a:fld>
            <a:endParaRPr lang="en-US"/>
          </a:p>
        </p:txBody>
      </p:sp>
    </p:spTree>
    <p:extLst>
      <p:ext uri="{BB962C8B-B14F-4D97-AF65-F5344CB8AC3E}">
        <p14:creationId xmlns:p14="http://schemas.microsoft.com/office/powerpoint/2010/main" val="287658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Keany’s</a:t>
            </a:r>
            <a:r>
              <a:rPr lang="en-US" sz="1200" b="0" i="0" u="none" strike="noStrike" kern="1200" baseline="0" dirty="0">
                <a:solidFill>
                  <a:schemeClr val="tx1"/>
                </a:solidFill>
                <a:latin typeface="+mn-lt"/>
                <a:ea typeface="+mn-ea"/>
                <a:cs typeface="+mn-cs"/>
              </a:rPr>
              <a:t> work in same dataset – we take these</a:t>
            </a:r>
          </a:p>
          <a:p>
            <a:r>
              <a:rPr lang="en-US" sz="1200" b="0" i="0" u="none" strike="noStrike" kern="1200" baseline="0" dirty="0">
                <a:solidFill>
                  <a:schemeClr val="tx1"/>
                </a:solidFill>
                <a:latin typeface="+mn-lt"/>
                <a:ea typeface="+mn-ea"/>
                <a:cs typeface="+mn-cs"/>
              </a:rPr>
              <a:t>measurements at each seep; no physiochemical</a:t>
            </a:r>
          </a:p>
          <a:p>
            <a:r>
              <a:rPr lang="en-US" sz="1200" b="0" i="0" u="none" strike="noStrike" kern="1200" baseline="0" dirty="0">
                <a:solidFill>
                  <a:schemeClr val="tx1"/>
                </a:solidFill>
                <a:latin typeface="+mn-lt"/>
                <a:ea typeface="+mn-ea"/>
                <a:cs typeface="+mn-cs"/>
              </a:rPr>
              <a:t>parameters have been found to be significant in</a:t>
            </a:r>
          </a:p>
          <a:p>
            <a:r>
              <a:rPr lang="en-US" sz="1200" b="0" i="0" u="none" strike="noStrike" kern="1200" baseline="0" dirty="0">
                <a:solidFill>
                  <a:schemeClr val="tx1"/>
                </a:solidFill>
                <a:latin typeface="+mn-lt"/>
                <a:ea typeface="+mn-ea"/>
                <a:cs typeface="+mn-cs"/>
              </a:rPr>
              <a:t>predicting inhabited versus uninhabited seeps</a:t>
            </a:r>
          </a:p>
          <a:p>
            <a:r>
              <a:rPr lang="en-US" sz="1200" b="0" i="0" u="none" strike="noStrike" kern="1200" baseline="0" dirty="0">
                <a:solidFill>
                  <a:schemeClr val="tx1"/>
                </a:solidFill>
                <a:latin typeface="+mn-lt"/>
                <a:ea typeface="+mn-ea"/>
                <a:cs typeface="+mn-cs"/>
              </a:rPr>
              <a:t>Little is known about what type of habitat is required</a:t>
            </a:r>
          </a:p>
          <a:p>
            <a:r>
              <a:rPr lang="en-US" sz="1200" b="0" i="0" u="none" strike="noStrike" kern="1200" baseline="0" dirty="0">
                <a:solidFill>
                  <a:schemeClr val="tx1"/>
                </a:solidFill>
                <a:latin typeface="+mn-lt"/>
                <a:ea typeface="+mn-ea"/>
                <a:cs typeface="+mn-cs"/>
              </a:rPr>
              <a:t>or what they are sensitive to</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11</a:t>
            </a:fld>
            <a:endParaRPr lang="en-US"/>
          </a:p>
        </p:txBody>
      </p:sp>
    </p:spTree>
    <p:extLst>
      <p:ext uri="{BB962C8B-B14F-4D97-AF65-F5344CB8AC3E}">
        <p14:creationId xmlns:p14="http://schemas.microsoft.com/office/powerpoint/2010/main" val="57981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Keany</a:t>
            </a:r>
            <a:r>
              <a:rPr lang="en-US" sz="1200" b="0" i="0" u="none" strike="noStrike" kern="1200" baseline="0" dirty="0">
                <a:solidFill>
                  <a:schemeClr val="tx1"/>
                </a:solidFill>
                <a:latin typeface="+mn-lt"/>
                <a:ea typeface="+mn-ea"/>
                <a:cs typeface="+mn-cs"/>
              </a:rPr>
              <a:t>/Culver map (sampling working up BW, 495 but</a:t>
            </a:r>
          </a:p>
          <a:p>
            <a:r>
              <a:rPr lang="en-US" sz="1200" b="0" i="0" u="none" strike="noStrike" kern="1200" baseline="0" dirty="0">
                <a:solidFill>
                  <a:schemeClr val="tx1"/>
                </a:solidFill>
                <a:latin typeface="+mn-lt"/>
                <a:ea typeface="+mn-ea"/>
                <a:cs typeface="+mn-cs"/>
              </a:rPr>
              <a:t>not complete)</a:t>
            </a:r>
          </a:p>
          <a:p>
            <a:r>
              <a:rPr lang="en-US" sz="1200" b="0" i="0" u="none" strike="noStrike" kern="1200" baseline="0" dirty="0">
                <a:solidFill>
                  <a:schemeClr val="tx1"/>
                </a:solidFill>
                <a:latin typeface="+mn-lt"/>
                <a:ea typeface="+mn-ea"/>
                <a:cs typeface="+mn-cs"/>
              </a:rPr>
              <a:t>protection buffer - ALL sites</a:t>
            </a:r>
          </a:p>
          <a:p>
            <a:r>
              <a:rPr lang="en-US" sz="1200" b="0" i="0" u="none" strike="noStrike" kern="1200" baseline="0" dirty="0">
                <a:solidFill>
                  <a:schemeClr val="tx1"/>
                </a:solidFill>
                <a:latin typeface="+mn-lt"/>
                <a:ea typeface="+mn-ea"/>
                <a:cs typeface="+mn-cs"/>
              </a:rPr>
              <a:t>Metapopulation theory – all sites should be</a:t>
            </a:r>
          </a:p>
          <a:p>
            <a:r>
              <a:rPr lang="en-US" sz="1200" b="0" i="0" u="none" strike="noStrike" kern="1200" baseline="0" dirty="0">
                <a:solidFill>
                  <a:schemeClr val="tx1"/>
                </a:solidFill>
                <a:latin typeface="+mn-lt"/>
                <a:ea typeface="+mn-ea"/>
                <a:cs typeface="+mn-cs"/>
              </a:rPr>
              <a:t>protected</a:t>
            </a:r>
          </a:p>
          <a:p>
            <a:r>
              <a:rPr lang="en-US" sz="1200" b="0" i="0" u="none" strike="noStrike" kern="1200" baseline="0" dirty="0">
                <a:solidFill>
                  <a:schemeClr val="tx1"/>
                </a:solidFill>
                <a:latin typeface="+mn-lt"/>
                <a:ea typeface="+mn-ea"/>
                <a:cs typeface="+mn-cs"/>
              </a:rPr>
              <a:t>Hypotelminorheic fauna are believed to form</a:t>
            </a:r>
          </a:p>
          <a:p>
            <a:r>
              <a:rPr lang="en-US" sz="1200" b="0" i="0" u="none" strike="noStrike" kern="1200" baseline="0" dirty="0">
                <a:solidFill>
                  <a:schemeClr val="tx1"/>
                </a:solidFill>
                <a:latin typeface="+mn-lt"/>
                <a:ea typeface="+mn-ea"/>
                <a:cs typeface="+mn-cs"/>
              </a:rPr>
              <a:t>metapopulations, because the local populations are</a:t>
            </a:r>
          </a:p>
          <a:p>
            <a:r>
              <a:rPr lang="en-US" sz="1200" b="0" i="0" u="none" strike="noStrike" kern="1200" baseline="0" dirty="0">
                <a:solidFill>
                  <a:schemeClr val="tx1"/>
                </a:solidFill>
                <a:latin typeface="+mn-lt"/>
                <a:ea typeface="+mn-ea"/>
                <a:cs typeface="+mn-cs"/>
              </a:rPr>
              <a:t>small and depend on migration between spatially</a:t>
            </a:r>
          </a:p>
          <a:p>
            <a:r>
              <a:rPr lang="en-US" sz="1200" b="0" i="0" u="none" strike="noStrike" kern="1200" baseline="0" dirty="0">
                <a:solidFill>
                  <a:schemeClr val="tx1"/>
                </a:solidFill>
                <a:latin typeface="+mn-lt"/>
                <a:ea typeface="+mn-ea"/>
                <a:cs typeface="+mn-cs"/>
              </a:rPr>
              <a:t>separated suitable sites. Local subpopulations blink</a:t>
            </a:r>
          </a:p>
          <a:p>
            <a:r>
              <a:rPr lang="en-US" sz="1200" b="0" i="0" u="none" strike="noStrike" kern="1200" baseline="0" dirty="0">
                <a:solidFill>
                  <a:schemeClr val="tx1"/>
                </a:solidFill>
                <a:latin typeface="+mn-lt"/>
                <a:ea typeface="+mn-ea"/>
                <a:cs typeface="+mn-cs"/>
              </a:rPr>
              <a:t>on and off, but extinction of the entire</a:t>
            </a:r>
          </a:p>
          <a:p>
            <a:r>
              <a:rPr lang="en-US" sz="1200" b="0" i="0" u="none" strike="noStrike" kern="1200" baseline="0" dirty="0">
                <a:solidFill>
                  <a:schemeClr val="tx1"/>
                </a:solidFill>
                <a:latin typeface="+mn-lt"/>
                <a:ea typeface="+mn-ea"/>
                <a:cs typeface="+mn-cs"/>
              </a:rPr>
              <a:t>metapopulation occurs if the available habitat is</a:t>
            </a:r>
          </a:p>
          <a:p>
            <a:r>
              <a:rPr lang="en-US" sz="1200" b="0" i="0" u="none" strike="noStrike" kern="1200" baseline="0" dirty="0">
                <a:solidFill>
                  <a:schemeClr val="tx1"/>
                </a:solidFill>
                <a:latin typeface="+mn-lt"/>
                <a:ea typeface="+mn-ea"/>
                <a:cs typeface="+mn-cs"/>
              </a:rPr>
              <a:t>reduced below a critical threshold level – So there</a:t>
            </a:r>
          </a:p>
          <a:p>
            <a:r>
              <a:rPr lang="en-US" sz="1200" b="0" i="0" u="none" strike="noStrike" kern="1200" baseline="0" dirty="0">
                <a:solidFill>
                  <a:schemeClr val="tx1"/>
                </a:solidFill>
                <a:latin typeface="+mn-lt"/>
                <a:ea typeface="+mn-ea"/>
                <a:cs typeface="+mn-cs"/>
              </a:rPr>
              <a:t>could be a minimum number of seeps needed on a</a:t>
            </a:r>
          </a:p>
          <a:p>
            <a:r>
              <a:rPr lang="en-US" sz="1200" b="0" i="0" u="none" strike="noStrike" kern="1200" baseline="0" dirty="0">
                <a:solidFill>
                  <a:schemeClr val="tx1"/>
                </a:solidFill>
                <a:latin typeface="+mn-lt"/>
                <a:ea typeface="+mn-ea"/>
                <a:cs typeface="+mn-cs"/>
              </a:rPr>
              <a:t>patch of land for animals to persist there.</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12</a:t>
            </a:fld>
            <a:endParaRPr lang="en-US"/>
          </a:p>
        </p:txBody>
      </p:sp>
    </p:spTree>
    <p:extLst>
      <p:ext uri="{BB962C8B-B14F-4D97-AF65-F5344CB8AC3E}">
        <p14:creationId xmlns:p14="http://schemas.microsoft.com/office/powerpoint/2010/main" val="231491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From text “Metapopulation Biology”</a:t>
            </a:r>
          </a:p>
          <a:p>
            <a:r>
              <a:rPr lang="en-US" sz="1200" b="0" i="0" u="none" strike="noStrike" kern="1200" baseline="0" dirty="0">
                <a:solidFill>
                  <a:schemeClr val="tx1"/>
                </a:solidFill>
                <a:latin typeface="+mn-lt"/>
                <a:ea typeface="+mn-ea"/>
                <a:cs typeface="+mn-cs"/>
              </a:rPr>
              <a:t>Three approaches to spatial ecology – how spatial</a:t>
            </a:r>
          </a:p>
          <a:p>
            <a:r>
              <a:rPr lang="en-US" sz="1200" b="0" i="0" u="none" strike="noStrike" kern="1200" baseline="0" dirty="0">
                <a:solidFill>
                  <a:schemeClr val="tx1"/>
                </a:solidFill>
                <a:latin typeface="+mn-lt"/>
                <a:ea typeface="+mn-ea"/>
                <a:cs typeface="+mn-cs"/>
              </a:rPr>
              <a:t>positions matter to population dynamics and</a:t>
            </a:r>
          </a:p>
          <a:p>
            <a:r>
              <a:rPr lang="en-US" sz="1200" b="0" i="0" u="none" strike="noStrike" kern="1200" baseline="0" dirty="0">
                <a:solidFill>
                  <a:schemeClr val="tx1"/>
                </a:solidFill>
                <a:latin typeface="+mn-lt"/>
                <a:ea typeface="+mn-ea"/>
                <a:cs typeface="+mn-cs"/>
              </a:rPr>
              <a:t>interactions.</a:t>
            </a:r>
          </a:p>
          <a:p>
            <a:r>
              <a:rPr lang="en-US" sz="1200" b="0" i="0" u="none" strike="noStrike" kern="1200" baseline="0" dirty="0">
                <a:solidFill>
                  <a:schemeClr val="tx1"/>
                </a:solidFill>
                <a:latin typeface="+mn-lt"/>
                <a:ea typeface="+mn-ea"/>
                <a:cs typeface="+mn-cs"/>
              </a:rPr>
              <a:t>1- theoretical ecology assumes completely</a:t>
            </a:r>
          </a:p>
          <a:p>
            <a:r>
              <a:rPr lang="en-US" sz="1200" b="0" i="0" u="none" strike="noStrike" kern="1200" baseline="0" dirty="0">
                <a:solidFill>
                  <a:schemeClr val="tx1"/>
                </a:solidFill>
                <a:latin typeface="+mn-lt"/>
                <a:ea typeface="+mn-ea"/>
                <a:cs typeface="+mn-cs"/>
              </a:rPr>
              <a:t>homogenous landscape - simplifies the study of</a:t>
            </a:r>
          </a:p>
          <a:p>
            <a:r>
              <a:rPr lang="en-US" sz="1200" b="0" i="0" u="none" strike="noStrike" kern="1200" baseline="0" dirty="0">
                <a:solidFill>
                  <a:schemeClr val="tx1"/>
                </a:solidFill>
                <a:latin typeface="+mn-lt"/>
                <a:ea typeface="+mn-ea"/>
                <a:cs typeface="+mn-cs"/>
              </a:rPr>
              <a:t>population processes</a:t>
            </a:r>
          </a:p>
          <a:p>
            <a:r>
              <a:rPr lang="en-US" sz="1200" b="0" i="0" u="none" strike="noStrike" kern="1200" baseline="0" dirty="0">
                <a:solidFill>
                  <a:schemeClr val="tx1"/>
                </a:solidFill>
                <a:latin typeface="+mn-lt"/>
                <a:ea typeface="+mn-ea"/>
                <a:cs typeface="+mn-cs"/>
              </a:rPr>
              <a:t>3- landscape ecology – other end of the spectrum –</a:t>
            </a:r>
          </a:p>
          <a:p>
            <a:r>
              <a:rPr lang="en-US" sz="1200" b="0" i="0" u="none" strike="noStrike" kern="1200" baseline="0" dirty="0">
                <a:solidFill>
                  <a:schemeClr val="tx1"/>
                </a:solidFill>
                <a:latin typeface="+mn-lt"/>
                <a:ea typeface="+mn-ea"/>
                <a:cs typeface="+mn-cs"/>
              </a:rPr>
              <a:t>complex structure of real landscapes (where the core,</a:t>
            </a:r>
          </a:p>
          <a:p>
            <a:r>
              <a:rPr lang="en-US" sz="1200" b="0" i="0" u="none" strike="noStrike" kern="1200" baseline="0" dirty="0">
                <a:solidFill>
                  <a:schemeClr val="tx1"/>
                </a:solidFill>
                <a:latin typeface="+mn-lt"/>
                <a:ea typeface="+mn-ea"/>
                <a:cs typeface="+mn-cs"/>
              </a:rPr>
              <a:t>edge stuff comes from)</a:t>
            </a:r>
          </a:p>
          <a:p>
            <a:r>
              <a:rPr lang="en-US" sz="1200" b="0" i="0" u="none" strike="noStrike" kern="1200" baseline="0" dirty="0">
                <a:solidFill>
                  <a:schemeClr val="tx1"/>
                </a:solidFill>
                <a:latin typeface="+mn-lt"/>
                <a:ea typeface="+mn-ea"/>
                <a:cs typeface="+mn-cs"/>
              </a:rPr>
              <a:t>2- metapopulation theory – discrete local populations</a:t>
            </a:r>
          </a:p>
          <a:p>
            <a:r>
              <a:rPr lang="en-US" sz="1200" b="0" i="0" u="none" strike="noStrike" kern="1200" baseline="0" dirty="0">
                <a:solidFill>
                  <a:schemeClr val="tx1"/>
                </a:solidFill>
                <a:latin typeface="+mn-lt"/>
                <a:ea typeface="+mn-ea"/>
                <a:cs typeface="+mn-cs"/>
              </a:rPr>
              <a:t>migrating between suitable habitat sites, across</a:t>
            </a:r>
          </a:p>
          <a:p>
            <a:r>
              <a:rPr lang="en-US" sz="1200" b="0" i="0" u="none" strike="noStrike" kern="1200" baseline="0" dirty="0">
                <a:solidFill>
                  <a:schemeClr val="tx1"/>
                </a:solidFill>
                <a:latin typeface="+mn-lt"/>
                <a:ea typeface="+mn-ea"/>
                <a:cs typeface="+mn-cs"/>
              </a:rPr>
              <a:t>unsuitable landscape. They have a patchy spatial</a:t>
            </a:r>
          </a:p>
          <a:p>
            <a:r>
              <a:rPr lang="en-US" sz="1200" b="0" i="0" u="none" strike="noStrike" kern="1200" baseline="0" dirty="0">
                <a:solidFill>
                  <a:schemeClr val="tx1"/>
                </a:solidFill>
                <a:latin typeface="+mn-lt"/>
                <a:ea typeface="+mn-ea"/>
                <a:cs typeface="+mn-cs"/>
              </a:rPr>
              <a:t>distribution. Applies particularly when species have</a:t>
            </a:r>
          </a:p>
          <a:p>
            <a:r>
              <a:rPr lang="en-US" sz="1200" b="0" i="0" u="none" strike="noStrike" kern="1200" baseline="0" dirty="0">
                <a:solidFill>
                  <a:schemeClr val="tx1"/>
                </a:solidFill>
                <a:latin typeface="+mn-lt"/>
                <a:ea typeface="+mn-ea"/>
                <a:cs typeface="+mn-cs"/>
              </a:rPr>
              <a:t>limited dispersal or a long-lasting microhabitat compared to their lifespan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insects that inhabit the</a:t>
            </a:r>
          </a:p>
          <a:p>
            <a:r>
              <a:rPr lang="en-US" sz="1200" b="0" i="0" u="none" strike="noStrike" kern="1200" baseline="0" dirty="0">
                <a:solidFill>
                  <a:schemeClr val="tx1"/>
                </a:solidFill>
                <a:latin typeface="+mn-lt"/>
                <a:ea typeface="+mn-ea"/>
                <a:cs typeface="+mn-cs"/>
              </a:rPr>
              <a:t>same oak tree for generations; parasites where the</a:t>
            </a:r>
          </a:p>
          <a:p>
            <a:r>
              <a:rPr lang="en-US" sz="1200" b="0" i="0" u="none" strike="noStrike" kern="1200" baseline="0" dirty="0">
                <a:solidFill>
                  <a:schemeClr val="tx1"/>
                </a:solidFill>
                <a:latin typeface="+mn-lt"/>
                <a:ea typeface="+mn-ea"/>
                <a:cs typeface="+mn-cs"/>
              </a:rPr>
              <a:t>host </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Is a habitat patch).</a:t>
            </a:r>
          </a:p>
          <a:p>
            <a:r>
              <a:rPr lang="en-US" sz="1200" b="0" i="0" u="none" strike="noStrike" kern="1200" baseline="0" dirty="0">
                <a:solidFill>
                  <a:schemeClr val="tx1"/>
                </a:solidFill>
                <a:latin typeface="+mn-lt"/>
                <a:ea typeface="+mn-ea"/>
                <a:cs typeface="+mn-cs"/>
              </a:rPr>
              <a:t>Since 80’s, increased interest due to applications to</a:t>
            </a:r>
          </a:p>
          <a:p>
            <a:r>
              <a:rPr lang="en-US" sz="1200" b="0" i="0" u="none" strike="noStrike" kern="1200" baseline="0" dirty="0">
                <a:solidFill>
                  <a:schemeClr val="tx1"/>
                </a:solidFill>
                <a:latin typeface="+mn-lt"/>
                <a:ea typeface="+mn-ea"/>
                <a:cs typeface="+mn-cs"/>
              </a:rPr>
              <a:t>conservation biology, due to habitat loss and</a:t>
            </a:r>
          </a:p>
          <a:p>
            <a:r>
              <a:rPr lang="en-US" sz="1200" b="0" i="0" u="none" strike="noStrike" kern="1200" baseline="0" dirty="0">
                <a:solidFill>
                  <a:schemeClr val="tx1"/>
                </a:solidFill>
                <a:latin typeface="+mn-lt"/>
                <a:ea typeface="+mn-ea"/>
                <a:cs typeface="+mn-cs"/>
              </a:rPr>
              <a:t>fragmentation – many species forced to conform to</a:t>
            </a:r>
          </a:p>
          <a:p>
            <a:r>
              <a:rPr lang="en-US" sz="1200" b="0" i="0" u="none" strike="noStrike" kern="1200" baseline="0" dirty="0">
                <a:solidFill>
                  <a:schemeClr val="tx1"/>
                </a:solidFill>
                <a:latin typeface="+mn-lt"/>
                <a:ea typeface="+mn-ea"/>
                <a:cs typeface="+mn-cs"/>
              </a:rPr>
              <a:t>model.</a:t>
            </a:r>
          </a:p>
          <a:p>
            <a:r>
              <a:rPr lang="en-US" sz="1200" b="0" i="0" u="none" strike="noStrike" kern="1200" baseline="0" dirty="0">
                <a:solidFill>
                  <a:schemeClr val="tx1"/>
                </a:solidFill>
                <a:latin typeface="+mn-lt"/>
                <a:ea typeface="+mn-ea"/>
                <a:cs typeface="+mn-cs"/>
              </a:rPr>
              <a:t>(--much research in European butterflies – specific</a:t>
            </a:r>
          </a:p>
          <a:p>
            <a:r>
              <a:rPr lang="en-US" sz="1200" b="0" i="0" u="none" strike="noStrike" kern="1200" baseline="0" dirty="0">
                <a:solidFill>
                  <a:schemeClr val="tx1"/>
                </a:solidFill>
                <a:latin typeface="+mn-lt"/>
                <a:ea typeface="+mn-ea"/>
                <a:cs typeface="+mn-cs"/>
              </a:rPr>
              <a:t>host plant and habitat requirements; great distinction</a:t>
            </a:r>
          </a:p>
          <a:p>
            <a:r>
              <a:rPr lang="en-US" sz="1200" b="0" i="0" u="none" strike="noStrike" kern="1200" baseline="0" dirty="0">
                <a:solidFill>
                  <a:schemeClr val="tx1"/>
                </a:solidFill>
                <a:latin typeface="+mn-lt"/>
                <a:ea typeface="+mn-ea"/>
                <a:cs typeface="+mn-cs"/>
              </a:rPr>
              <a:t>between the suitable habitat and the landscape</a:t>
            </a:r>
          </a:p>
          <a:p>
            <a:r>
              <a:rPr lang="en-US" sz="1200" b="0" i="0" u="none" strike="noStrike" kern="1200" baseline="0" dirty="0">
                <a:solidFill>
                  <a:schemeClr val="tx1"/>
                </a:solidFill>
                <a:latin typeface="+mn-lt"/>
                <a:ea typeface="+mn-ea"/>
                <a:cs typeface="+mn-cs"/>
              </a:rPr>
              <a:t>matrix )</a:t>
            </a:r>
          </a:p>
          <a:p>
            <a:r>
              <a:rPr lang="en-US" sz="1200" b="0" i="0" u="none" strike="noStrike" kern="1200" baseline="0" dirty="0">
                <a:solidFill>
                  <a:schemeClr val="tx1"/>
                </a:solidFill>
                <a:latin typeface="+mn-lt"/>
                <a:ea typeface="+mn-ea"/>
                <a:cs typeface="+mn-cs"/>
              </a:rPr>
              <a:t>Assumes identical and equally connected habitat</a:t>
            </a:r>
          </a:p>
          <a:p>
            <a:r>
              <a:rPr lang="en-US" sz="1200" b="0" i="0" u="none" strike="noStrike" kern="1200" baseline="0" dirty="0">
                <a:solidFill>
                  <a:schemeClr val="tx1"/>
                </a:solidFill>
                <a:latin typeface="+mn-lt"/>
                <a:ea typeface="+mn-ea"/>
                <a:cs typeface="+mn-cs"/>
              </a:rPr>
              <a:t>fragments; nothing in CMT about how spatial </a:t>
            </a:r>
            <a:r>
              <a:rPr lang="en-US" sz="1200" b="0" i="0" u="none" strike="noStrike" kern="1200" baseline="0" dirty="0" err="1">
                <a:solidFill>
                  <a:schemeClr val="tx1"/>
                </a:solidFill>
                <a:latin typeface="+mn-lt"/>
                <a:ea typeface="+mn-ea"/>
                <a:cs typeface="+mn-cs"/>
              </a:rPr>
              <a:t>arrang</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affects the population.</a:t>
            </a:r>
          </a:p>
          <a:p>
            <a:r>
              <a:rPr lang="en-US" sz="1200" b="0" i="0" u="none" strike="noStrike" kern="1200" baseline="0" dirty="0">
                <a:solidFill>
                  <a:schemeClr val="tx1"/>
                </a:solidFill>
                <a:latin typeface="+mn-lt"/>
                <a:ea typeface="+mn-ea"/>
                <a:cs typeface="+mn-cs"/>
              </a:rPr>
              <a:t>“spatially realistic metapopulation theory” (</a:t>
            </a:r>
            <a:r>
              <a:rPr lang="en-US" sz="1200" b="0" i="0" u="none" strike="noStrike" kern="1200" baseline="0" dirty="0" err="1">
                <a:solidFill>
                  <a:schemeClr val="tx1"/>
                </a:solidFill>
                <a:latin typeface="+mn-lt"/>
                <a:ea typeface="+mn-ea"/>
                <a:cs typeface="+mn-cs"/>
              </a:rPr>
              <a:t>Hanski</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2001) - --combining two separate research traditions.</a:t>
            </a:r>
          </a:p>
          <a:p>
            <a:r>
              <a:rPr lang="en-US" sz="1200" b="0" i="0" u="none" strike="noStrike" kern="1200" baseline="0" dirty="0">
                <a:solidFill>
                  <a:schemeClr val="tx1"/>
                </a:solidFill>
                <a:latin typeface="+mn-lt"/>
                <a:ea typeface="+mn-ea"/>
                <a:cs typeface="+mn-cs"/>
              </a:rPr>
              <a:t>I’d like to be </a:t>
            </a:r>
            <a:r>
              <a:rPr lang="en-US" sz="1200" b="0" i="0" u="none" strike="noStrike" kern="1200" baseline="0" dirty="0" err="1">
                <a:solidFill>
                  <a:schemeClr val="tx1"/>
                </a:solidFill>
                <a:latin typeface="+mn-lt"/>
                <a:ea typeface="+mn-ea"/>
                <a:cs typeface="+mn-cs"/>
              </a:rPr>
              <a:t>Hanski</a:t>
            </a:r>
            <a:r>
              <a:rPr lang="en-US" sz="1200" b="0" i="0" u="none" strike="noStrike" kern="1200" baseline="0" dirty="0">
                <a:solidFill>
                  <a:schemeClr val="tx1"/>
                </a:solidFill>
                <a:latin typeface="+mn-lt"/>
                <a:ea typeface="+mn-ea"/>
                <a:cs typeface="+mn-cs"/>
              </a:rPr>
              <a:t> area, measure the effects of</a:t>
            </a:r>
          </a:p>
          <a:p>
            <a:r>
              <a:rPr lang="en-US" sz="1200" b="0" i="0" u="none" strike="noStrike" kern="1200" baseline="0" dirty="0">
                <a:solidFill>
                  <a:schemeClr val="tx1"/>
                </a:solidFill>
                <a:latin typeface="+mn-lt"/>
                <a:ea typeface="+mn-ea"/>
                <a:cs typeface="+mn-cs"/>
              </a:rPr>
              <a:t>patch isolation and connectivity on patch occupancy</a:t>
            </a:r>
          </a:p>
          <a:p>
            <a:r>
              <a:rPr lang="en-US" sz="1200" b="0" i="0" u="none" strike="noStrike" kern="1200" baseline="0" dirty="0">
                <a:solidFill>
                  <a:schemeClr val="tx1"/>
                </a:solidFill>
                <a:latin typeface="+mn-lt"/>
                <a:ea typeface="+mn-ea"/>
                <a:cs typeface="+mn-cs"/>
              </a:rPr>
              <a:t>and add in even more landscape ecology elements –</a:t>
            </a:r>
          </a:p>
          <a:p>
            <a:r>
              <a:rPr lang="en-US" sz="1200" b="0" i="0" u="none" strike="noStrike" kern="1200" baseline="0" dirty="0">
                <a:solidFill>
                  <a:schemeClr val="tx1"/>
                </a:solidFill>
                <a:latin typeface="+mn-lt"/>
                <a:ea typeface="+mn-ea"/>
                <a:cs typeface="+mn-cs"/>
              </a:rPr>
              <a:t>core area, habitat quality.</a:t>
            </a:r>
          </a:p>
        </p:txBody>
      </p:sp>
      <p:sp>
        <p:nvSpPr>
          <p:cNvPr id="4" name="Slide Number Placeholder 3"/>
          <p:cNvSpPr>
            <a:spLocks noGrp="1"/>
          </p:cNvSpPr>
          <p:nvPr>
            <p:ph type="sldNum" sz="quarter" idx="5"/>
          </p:nvPr>
        </p:nvSpPr>
        <p:spPr/>
        <p:txBody>
          <a:bodyPr/>
          <a:lstStyle/>
          <a:p>
            <a:fld id="{AB3CB5FC-80A9-4288-B9EA-40DA0B701BAC}" type="slidenum">
              <a:rPr lang="en-US" smtClean="0"/>
              <a:t>13</a:t>
            </a:fld>
            <a:endParaRPr lang="en-US"/>
          </a:p>
        </p:txBody>
      </p:sp>
    </p:spTree>
    <p:extLst>
      <p:ext uri="{BB962C8B-B14F-4D97-AF65-F5344CB8AC3E}">
        <p14:creationId xmlns:p14="http://schemas.microsoft.com/office/powerpoint/2010/main" val="127692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Where spatial configuration matters most: highly</a:t>
            </a:r>
          </a:p>
          <a:p>
            <a:r>
              <a:rPr lang="en-US" sz="1200" b="0" i="0" u="none" strike="noStrike" kern="1200" baseline="0" dirty="0">
                <a:solidFill>
                  <a:schemeClr val="tx1"/>
                </a:solidFill>
                <a:latin typeface="+mn-lt"/>
                <a:ea typeface="+mn-ea"/>
                <a:cs typeface="+mn-cs"/>
              </a:rPr>
              <a:t>fragmented landscapes, in which only a small fraction</a:t>
            </a:r>
          </a:p>
          <a:p>
            <a:r>
              <a:rPr lang="en-US" sz="1200" b="0" i="0" u="none" strike="noStrike" kern="1200" baseline="0" dirty="0">
                <a:solidFill>
                  <a:schemeClr val="tx1"/>
                </a:solidFill>
                <a:latin typeface="+mn-lt"/>
                <a:ea typeface="+mn-ea"/>
                <a:cs typeface="+mn-cs"/>
              </a:rPr>
              <a:t>of the total area is covered by the suitable habitat;</a:t>
            </a:r>
          </a:p>
          <a:p>
            <a:r>
              <a:rPr lang="en-US" sz="1200" b="0" i="0" u="none" strike="noStrike" kern="1200" baseline="0" dirty="0">
                <a:solidFill>
                  <a:schemeClr val="tx1"/>
                </a:solidFill>
                <a:latin typeface="+mn-lt"/>
                <a:ea typeface="+mn-ea"/>
                <a:cs typeface="+mn-cs"/>
              </a:rPr>
              <a:t>and relatively poorly dispersing species (at the scale</a:t>
            </a:r>
          </a:p>
          <a:p>
            <a:r>
              <a:rPr lang="en-US" sz="1200" b="0" i="0" u="none" strike="noStrike" kern="1200" baseline="0" dirty="0">
                <a:solidFill>
                  <a:schemeClr val="tx1"/>
                </a:solidFill>
                <a:latin typeface="+mn-lt"/>
                <a:ea typeface="+mn-ea"/>
                <a:cs typeface="+mn-cs"/>
              </a:rPr>
              <a:t>of interest)</a:t>
            </a:r>
          </a:p>
          <a:p>
            <a:r>
              <a:rPr lang="en-US" sz="1200" b="0" i="0" u="none" strike="noStrike" kern="1200" baseline="0" dirty="0">
                <a:solidFill>
                  <a:schemeClr val="tx1"/>
                </a:solidFill>
                <a:latin typeface="+mn-lt"/>
                <a:ea typeface="+mn-ea"/>
                <a:cs typeface="+mn-cs"/>
              </a:rPr>
              <a:t>Both – probably a metapopulation, but living in a</a:t>
            </a:r>
          </a:p>
          <a:p>
            <a:r>
              <a:rPr lang="en-US" sz="1200" b="0" i="0" u="none" strike="noStrike" kern="1200" baseline="0" dirty="0">
                <a:solidFill>
                  <a:schemeClr val="tx1"/>
                </a:solidFill>
                <a:latin typeface="+mn-lt"/>
                <a:ea typeface="+mn-ea"/>
                <a:cs typeface="+mn-cs"/>
              </a:rPr>
              <a:t>fragmented landscape</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14</a:t>
            </a:fld>
            <a:endParaRPr lang="en-US"/>
          </a:p>
        </p:txBody>
      </p:sp>
    </p:spTree>
    <p:extLst>
      <p:ext uri="{BB962C8B-B14F-4D97-AF65-F5344CB8AC3E}">
        <p14:creationId xmlns:p14="http://schemas.microsoft.com/office/powerpoint/2010/main" val="293672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Types of things I’m looking at: list</a:t>
            </a:r>
          </a:p>
          <a:p>
            <a:r>
              <a:rPr lang="en-US" sz="1200" b="0" i="0" u="none" strike="noStrike" kern="1200" baseline="0" dirty="0">
                <a:solidFill>
                  <a:schemeClr val="tx1"/>
                </a:solidFill>
                <a:latin typeface="+mn-lt"/>
                <a:ea typeface="+mn-ea"/>
                <a:cs typeface="+mn-cs"/>
              </a:rPr>
              <a:t>-Edge where habitat changes like in pic, and edge or</a:t>
            </a:r>
          </a:p>
          <a:p>
            <a:r>
              <a:rPr lang="en-US" sz="1200" b="0" i="0" u="none" strike="noStrike" kern="1200" baseline="0" dirty="0">
                <a:solidFill>
                  <a:schemeClr val="tx1"/>
                </a:solidFill>
                <a:latin typeface="+mn-lt"/>
                <a:ea typeface="+mn-ea"/>
                <a:cs typeface="+mn-cs"/>
              </a:rPr>
              <a:t>border area has different microclimate/</a:t>
            </a:r>
          </a:p>
          <a:p>
            <a:r>
              <a:rPr lang="en-US" sz="1200" b="0" i="0" u="none" strike="noStrike" kern="1200" baseline="0" dirty="0">
                <a:solidFill>
                  <a:schemeClr val="tx1"/>
                </a:solidFill>
                <a:latin typeface="+mn-lt"/>
                <a:ea typeface="+mn-ea"/>
                <a:cs typeface="+mn-cs"/>
              </a:rPr>
              <a:t>predation/</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varies by species and ecosystem.</a:t>
            </a:r>
          </a:p>
          <a:p>
            <a:r>
              <a:rPr lang="en-US" sz="1200" b="0" i="0" u="none" strike="noStrike" kern="1200" baseline="0" dirty="0">
                <a:solidFill>
                  <a:schemeClr val="tx1"/>
                </a:solidFill>
                <a:latin typeface="+mn-lt"/>
                <a:ea typeface="+mn-ea"/>
                <a:cs typeface="+mn-cs"/>
              </a:rPr>
              <a:t>-Core area integrates size, shape, and edge effects of</a:t>
            </a:r>
          </a:p>
          <a:p>
            <a:r>
              <a:rPr lang="en-US" sz="1200" b="0" i="0" u="none" strike="noStrike" kern="1200" baseline="0" dirty="0">
                <a:solidFill>
                  <a:schemeClr val="tx1"/>
                </a:solidFill>
                <a:latin typeface="+mn-lt"/>
                <a:ea typeface="+mn-ea"/>
                <a:cs typeface="+mn-cs"/>
              </a:rPr>
              <a:t>the patch, since patches that are smaller or have</a:t>
            </a:r>
          </a:p>
          <a:p>
            <a:r>
              <a:rPr lang="en-US" sz="1200" b="0" i="0" u="none" strike="noStrike" kern="1200" baseline="0" dirty="0">
                <a:solidFill>
                  <a:schemeClr val="tx1"/>
                </a:solidFill>
                <a:latin typeface="+mn-lt"/>
                <a:ea typeface="+mn-ea"/>
                <a:cs typeface="+mn-cs"/>
              </a:rPr>
              <a:t>more complex shapes will have less core</a:t>
            </a:r>
          </a:p>
          <a:p>
            <a:r>
              <a:rPr lang="en-US" sz="1200" b="0" i="0" u="none" strike="noStrike" kern="1200" baseline="0" dirty="0">
                <a:solidFill>
                  <a:schemeClr val="tx1"/>
                </a:solidFill>
                <a:latin typeface="+mn-lt"/>
                <a:ea typeface="+mn-ea"/>
                <a:cs typeface="+mn-cs"/>
              </a:rPr>
              <a:t>-Compactness (more circular) minimizes area</a:t>
            </a:r>
          </a:p>
          <a:p>
            <a:r>
              <a:rPr lang="en-US" sz="1200" b="0" i="0" u="none" strike="noStrike" kern="1200" baseline="0" dirty="0">
                <a:solidFill>
                  <a:schemeClr val="tx1"/>
                </a:solidFill>
                <a:latin typeface="+mn-lt"/>
                <a:ea typeface="+mn-ea"/>
                <a:cs typeface="+mn-cs"/>
              </a:rPr>
              <a:t>subjected to edge effects, dispersal distance</a:t>
            </a:r>
          </a:p>
          <a:p>
            <a:r>
              <a:rPr lang="en-US" sz="1200" b="0" i="0" u="none" strike="noStrike" kern="1200" baseline="0" dirty="0">
                <a:solidFill>
                  <a:schemeClr val="tx1"/>
                </a:solidFill>
                <a:latin typeface="+mn-lt"/>
                <a:ea typeface="+mn-ea"/>
                <a:cs typeface="+mn-cs"/>
              </a:rPr>
              <a:t>-TWI is a measure of surface hydrological conditions -</a:t>
            </a:r>
          </a:p>
          <a:p>
            <a:r>
              <a:rPr lang="en-US" sz="1200" b="0" i="0" u="none" strike="noStrike" kern="1200" baseline="0" dirty="0">
                <a:solidFill>
                  <a:schemeClr val="tx1"/>
                </a:solidFill>
                <a:latin typeface="+mn-lt"/>
                <a:ea typeface="+mn-ea"/>
                <a:cs typeface="+mn-cs"/>
              </a:rPr>
              <a:t>has been used to characterize forest habitat quality,</a:t>
            </a:r>
          </a:p>
          <a:p>
            <a:r>
              <a:rPr lang="en-US" sz="1200" b="0" i="0" u="none" strike="noStrike" kern="1200" baseline="0" dirty="0">
                <a:solidFill>
                  <a:schemeClr val="tx1"/>
                </a:solidFill>
                <a:latin typeface="+mn-lt"/>
                <a:ea typeface="+mn-ea"/>
                <a:cs typeface="+mn-cs"/>
              </a:rPr>
              <a:t>vegetation patterns, and net primary production</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15</a:t>
            </a:fld>
            <a:endParaRPr lang="en-US"/>
          </a:p>
        </p:txBody>
      </p:sp>
    </p:spTree>
    <p:extLst>
      <p:ext uri="{BB962C8B-B14F-4D97-AF65-F5344CB8AC3E}">
        <p14:creationId xmlns:p14="http://schemas.microsoft.com/office/powerpoint/2010/main" val="1782778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Examples of studies that are similar to what I’d like to</a:t>
            </a:r>
          </a:p>
          <a:p>
            <a:r>
              <a:rPr lang="en-US" sz="1200" b="0" i="0" u="none" strike="noStrike" kern="1200" baseline="0" dirty="0">
                <a:solidFill>
                  <a:schemeClr val="tx1"/>
                </a:solidFill>
                <a:latin typeface="+mn-lt"/>
                <a:ea typeface="+mn-ea"/>
                <a:cs typeface="+mn-cs"/>
              </a:rPr>
              <a:t>be doing</a:t>
            </a:r>
          </a:p>
          <a:p>
            <a:r>
              <a:rPr lang="en-US" sz="1200" b="0" i="0" u="none" strike="noStrike" kern="1200" baseline="0" dirty="0">
                <a:solidFill>
                  <a:schemeClr val="tx1"/>
                </a:solidFill>
                <a:latin typeface="+mn-lt"/>
                <a:ea typeface="+mn-ea"/>
                <a:cs typeface="+mn-cs"/>
              </a:rPr>
              <a:t>1- One butterfly study (scarce heath butterfly): “We</a:t>
            </a:r>
          </a:p>
          <a:p>
            <a:r>
              <a:rPr lang="en-US" sz="1200" b="0" i="0" u="none" strike="noStrike" kern="1200" baseline="0" dirty="0">
                <a:solidFill>
                  <a:schemeClr val="tx1"/>
                </a:solidFill>
                <a:latin typeface="+mn-lt"/>
                <a:ea typeface="+mn-ea"/>
                <a:cs typeface="+mn-cs"/>
              </a:rPr>
              <a:t>found that a patch in this area needs to be at least</a:t>
            </a:r>
          </a:p>
          <a:p>
            <a:r>
              <a:rPr lang="en-US" sz="1200" b="0" i="0" u="none" strike="noStrike" kern="1200" baseline="0" dirty="0">
                <a:solidFill>
                  <a:schemeClr val="tx1"/>
                </a:solidFill>
                <a:latin typeface="+mn-lt"/>
                <a:ea typeface="+mn-ea"/>
                <a:cs typeface="+mn-cs"/>
              </a:rPr>
              <a:t>0.5 ha in size to have a high probability of being</a:t>
            </a:r>
          </a:p>
          <a:p>
            <a:r>
              <a:rPr lang="en-US" sz="1200" b="0" i="0" u="none" strike="noStrike" kern="1200" baseline="0" dirty="0">
                <a:solidFill>
                  <a:schemeClr val="tx1"/>
                </a:solidFill>
                <a:latin typeface="+mn-lt"/>
                <a:ea typeface="+mn-ea"/>
                <a:cs typeface="+mn-cs"/>
              </a:rPr>
              <a:t>occupied, and to be twice that size to support a large</a:t>
            </a:r>
          </a:p>
          <a:p>
            <a:r>
              <a:rPr lang="en-US" sz="1200" b="0" i="0" u="none" strike="noStrike" kern="1200" baseline="0" dirty="0">
                <a:solidFill>
                  <a:schemeClr val="tx1"/>
                </a:solidFill>
                <a:latin typeface="+mn-lt"/>
                <a:ea typeface="+mn-ea"/>
                <a:cs typeface="+mn-cs"/>
              </a:rPr>
              <a:t>population. Our observations suggest that the</a:t>
            </a:r>
          </a:p>
          <a:p>
            <a:r>
              <a:rPr lang="en-US" sz="1200" b="0" i="0" u="none" strike="noStrike" kern="1200" baseline="0" dirty="0">
                <a:solidFill>
                  <a:schemeClr val="tx1"/>
                </a:solidFill>
                <a:latin typeface="+mn-lt"/>
                <a:ea typeface="+mn-ea"/>
                <a:cs typeface="+mn-cs"/>
              </a:rPr>
              <a:t>surrounding and shading mature forest has a</a:t>
            </a:r>
          </a:p>
          <a:p>
            <a:r>
              <a:rPr lang="en-US" sz="1200" b="0" i="0" u="none" strike="noStrike" kern="1200" baseline="0" dirty="0">
                <a:solidFill>
                  <a:schemeClr val="tx1"/>
                </a:solidFill>
                <a:latin typeface="+mn-lt"/>
                <a:ea typeface="+mn-ea"/>
                <a:cs typeface="+mn-cs"/>
              </a:rPr>
              <a:t>significant negative impact on the viability of</a:t>
            </a:r>
          </a:p>
          <a:p>
            <a:r>
              <a:rPr lang="en-US" sz="1200" b="0" i="0" u="none" strike="noStrike" kern="1200" baseline="0" dirty="0">
                <a:solidFill>
                  <a:schemeClr val="tx1"/>
                </a:solidFill>
                <a:latin typeface="+mn-lt"/>
                <a:ea typeface="+mn-ea"/>
                <a:cs typeface="+mn-cs"/>
              </a:rPr>
              <a:t>butterfly populations in the smallest patches.”</a:t>
            </a:r>
          </a:p>
          <a:p>
            <a:r>
              <a:rPr lang="en-US" sz="1200" b="0" i="0" u="none" strike="noStrike" kern="1200" baseline="0" dirty="0">
                <a:solidFill>
                  <a:schemeClr val="tx1"/>
                </a:solidFill>
                <a:latin typeface="+mn-lt"/>
                <a:ea typeface="+mn-ea"/>
                <a:cs typeface="+mn-cs"/>
              </a:rPr>
              <a:t>2- reptiles and frogs in Madagascar (from Habitat</a:t>
            </a:r>
          </a:p>
          <a:p>
            <a:r>
              <a:rPr lang="en-US" sz="1200" b="0" i="0" u="none" strike="noStrike" kern="1200" baseline="0" dirty="0">
                <a:solidFill>
                  <a:schemeClr val="tx1"/>
                </a:solidFill>
                <a:latin typeface="+mn-lt"/>
                <a:ea typeface="+mn-ea"/>
                <a:cs typeface="+mn-cs"/>
              </a:rPr>
              <a:t>Fragmentation textbook) Relationships between the</a:t>
            </a:r>
          </a:p>
          <a:p>
            <a:r>
              <a:rPr lang="en-US" sz="1200" b="0" i="0" u="none" strike="noStrike" kern="1200" baseline="0" dirty="0">
                <a:solidFill>
                  <a:schemeClr val="tx1"/>
                </a:solidFill>
                <a:latin typeface="+mn-lt"/>
                <a:ea typeface="+mn-ea"/>
                <a:cs typeface="+mn-cs"/>
              </a:rPr>
              <a:t>number of absences from remnant patches and the</a:t>
            </a:r>
          </a:p>
          <a:p>
            <a:r>
              <a:rPr lang="en-US" sz="1200" b="0" i="0" u="none" strike="noStrike" kern="1200" baseline="0" dirty="0">
                <a:solidFill>
                  <a:schemeClr val="tx1"/>
                </a:solidFill>
                <a:latin typeface="+mn-lt"/>
                <a:ea typeface="+mn-ea"/>
                <a:cs typeface="+mn-cs"/>
              </a:rPr>
              <a:t>mean distance from the edge of forest fragments</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16</a:t>
            </a:fld>
            <a:endParaRPr lang="en-US"/>
          </a:p>
        </p:txBody>
      </p:sp>
    </p:spTree>
    <p:extLst>
      <p:ext uri="{BB962C8B-B14F-4D97-AF65-F5344CB8AC3E}">
        <p14:creationId xmlns:p14="http://schemas.microsoft.com/office/powerpoint/2010/main" val="2030646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Similar species but cave: In a logistic regression</a:t>
            </a:r>
          </a:p>
          <a:p>
            <a:r>
              <a:rPr lang="en-US" sz="1200" b="0" i="0" u="none" strike="noStrike" kern="1200" baseline="0" dirty="0">
                <a:solidFill>
                  <a:schemeClr val="tx1"/>
                </a:solidFill>
                <a:latin typeface="+mn-lt"/>
                <a:ea typeface="+mn-ea"/>
                <a:cs typeface="+mn-cs"/>
              </a:rPr>
              <a:t>model of cave fauna with 20 predictor variables,</a:t>
            </a:r>
          </a:p>
          <a:p>
            <a:r>
              <a:rPr lang="en-US" sz="1200" b="0" i="0" u="none" strike="noStrike" kern="1200" baseline="0" dirty="0" err="1">
                <a:solidFill>
                  <a:schemeClr val="tx1"/>
                </a:solidFill>
                <a:latin typeface="+mn-lt"/>
                <a:ea typeface="+mn-ea"/>
                <a:cs typeface="+mn-cs"/>
              </a:rPr>
              <a:t>Christman</a:t>
            </a:r>
            <a:r>
              <a:rPr lang="en-US" sz="1200" b="0" i="0" u="none" strike="noStrike" kern="1200" baseline="0" dirty="0">
                <a:solidFill>
                  <a:schemeClr val="tx1"/>
                </a:solidFill>
                <a:latin typeface="+mn-lt"/>
                <a:ea typeface="+mn-ea"/>
                <a:cs typeface="+mn-cs"/>
              </a:rPr>
              <a:t> et al. found that amount of habitat (%</a:t>
            </a:r>
          </a:p>
          <a:p>
            <a:r>
              <a:rPr lang="en-US" sz="1200" b="0" i="0" u="none" strike="noStrike" kern="1200" baseline="0" dirty="0">
                <a:solidFill>
                  <a:schemeClr val="tx1"/>
                </a:solidFill>
                <a:latin typeface="+mn-lt"/>
                <a:ea typeface="+mn-ea"/>
                <a:cs typeface="+mn-cs"/>
              </a:rPr>
              <a:t>karst), latitude, temperature, precipitation, elevation,</a:t>
            </a:r>
          </a:p>
          <a:p>
            <a:r>
              <a:rPr lang="en-US" sz="1200" b="0" i="0" u="none" strike="noStrike" kern="1200" baseline="0" dirty="0">
                <a:solidFill>
                  <a:schemeClr val="tx1"/>
                </a:solidFill>
                <a:latin typeface="+mn-lt"/>
                <a:ea typeface="+mn-ea"/>
                <a:cs typeface="+mn-cs"/>
              </a:rPr>
              <a:t>and topographic position index were each predictive</a:t>
            </a:r>
          </a:p>
          <a:p>
            <a:r>
              <a:rPr lang="en-US" sz="1200" b="0" i="0" u="none" strike="noStrike" kern="1200" baseline="0" dirty="0">
                <a:solidFill>
                  <a:schemeClr val="tx1"/>
                </a:solidFill>
                <a:latin typeface="+mn-lt"/>
                <a:ea typeface="+mn-ea"/>
                <a:cs typeface="+mn-cs"/>
              </a:rPr>
              <a:t>of subterranean amphipod or isopod presence. Soil</a:t>
            </a:r>
          </a:p>
          <a:p>
            <a:r>
              <a:rPr lang="en-US" sz="1200" b="0" i="0" u="none" strike="noStrike" kern="1200" baseline="0" dirty="0">
                <a:solidFill>
                  <a:schemeClr val="tx1"/>
                </a:solidFill>
                <a:latin typeface="+mn-lt"/>
                <a:ea typeface="+mn-ea"/>
                <a:cs typeface="+mn-cs"/>
              </a:rPr>
              <a:t>characteristics were predictors for isopods but not</a:t>
            </a:r>
          </a:p>
          <a:p>
            <a:r>
              <a:rPr lang="en-US" sz="1200" b="0" i="0" u="none" strike="noStrike" kern="1200" baseline="0" dirty="0">
                <a:solidFill>
                  <a:schemeClr val="tx1"/>
                </a:solidFill>
                <a:latin typeface="+mn-lt"/>
                <a:ea typeface="+mn-ea"/>
                <a:cs typeface="+mn-cs"/>
              </a:rPr>
              <a:t>amphipods.</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17</a:t>
            </a:fld>
            <a:endParaRPr lang="en-US"/>
          </a:p>
        </p:txBody>
      </p:sp>
    </p:spTree>
    <p:extLst>
      <p:ext uri="{BB962C8B-B14F-4D97-AF65-F5344CB8AC3E}">
        <p14:creationId xmlns:p14="http://schemas.microsoft.com/office/powerpoint/2010/main" val="786123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Have these but not planning to use</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18</a:t>
            </a:fld>
            <a:endParaRPr lang="en-US"/>
          </a:p>
        </p:txBody>
      </p:sp>
    </p:spTree>
    <p:extLst>
      <p:ext uri="{BB962C8B-B14F-4D97-AF65-F5344CB8AC3E}">
        <p14:creationId xmlns:p14="http://schemas.microsoft.com/office/powerpoint/2010/main" val="237449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Using ArcGIS 10.7,</a:t>
            </a:r>
          </a:p>
          <a:p>
            <a:r>
              <a:rPr lang="en-US" sz="1200" b="0" i="0" u="none" strike="noStrike" kern="1200" baseline="0" dirty="0">
                <a:solidFill>
                  <a:schemeClr val="tx1"/>
                </a:solidFill>
                <a:latin typeface="+mn-lt"/>
                <a:ea typeface="+mn-ea"/>
                <a:cs typeface="+mn-cs"/>
              </a:rPr>
              <a:t>• Make geographic coordinates into points</a:t>
            </a:r>
          </a:p>
          <a:p>
            <a:r>
              <a:rPr lang="en-US" sz="1200" b="0" i="0" u="none" strike="noStrike" kern="1200" baseline="0" dirty="0">
                <a:solidFill>
                  <a:schemeClr val="tx1"/>
                </a:solidFill>
                <a:latin typeface="+mn-lt"/>
                <a:ea typeface="+mn-ea"/>
                <a:cs typeface="+mn-cs"/>
              </a:rPr>
              <a:t>• Take a DC </a:t>
            </a:r>
            <a:r>
              <a:rPr lang="en-US" sz="1200" b="0" i="0" u="none" strike="noStrike" kern="1200" baseline="0" dirty="0" err="1">
                <a:solidFill>
                  <a:schemeClr val="tx1"/>
                </a:solidFill>
                <a:latin typeface="+mn-lt"/>
                <a:ea typeface="+mn-ea"/>
                <a:cs typeface="+mn-cs"/>
              </a:rPr>
              <a:t>basemap</a:t>
            </a:r>
            <a:r>
              <a:rPr lang="en-US" sz="1200" b="0" i="0" u="none" strike="noStrike" kern="1200" baseline="0" dirty="0">
                <a:solidFill>
                  <a:schemeClr val="tx1"/>
                </a:solidFill>
                <a:latin typeface="+mn-lt"/>
                <a:ea typeface="+mn-ea"/>
                <a:cs typeface="+mn-cs"/>
              </a:rPr>
              <a:t>, erase the “impervious</a:t>
            </a:r>
          </a:p>
          <a:p>
            <a:r>
              <a:rPr lang="en-US" sz="1200" b="0" i="0" u="none" strike="noStrike" kern="1200" baseline="0" dirty="0">
                <a:solidFill>
                  <a:schemeClr val="tx1"/>
                </a:solidFill>
                <a:latin typeface="+mn-lt"/>
                <a:ea typeface="+mn-ea"/>
                <a:cs typeface="+mn-cs"/>
              </a:rPr>
              <a:t>surfaces” layer out of it and turn what is left into</a:t>
            </a:r>
          </a:p>
          <a:p>
            <a:r>
              <a:rPr lang="en-US" sz="1200" b="0" i="0" u="none" strike="noStrike" kern="1200" baseline="0" dirty="0">
                <a:solidFill>
                  <a:schemeClr val="tx1"/>
                </a:solidFill>
                <a:latin typeface="+mn-lt"/>
                <a:ea typeface="+mn-ea"/>
                <a:cs typeface="+mn-cs"/>
              </a:rPr>
              <a:t>a “patches” polygon layer that represents the</a:t>
            </a:r>
          </a:p>
          <a:p>
            <a:r>
              <a:rPr lang="en-US" sz="1200" b="0" i="0" u="none" strike="noStrike" kern="1200" baseline="0" dirty="0">
                <a:solidFill>
                  <a:schemeClr val="tx1"/>
                </a:solidFill>
                <a:latin typeface="+mn-lt"/>
                <a:ea typeface="+mn-ea"/>
                <a:cs typeface="+mn-cs"/>
              </a:rPr>
              <a:t>pervious surfaces.</a:t>
            </a:r>
          </a:p>
          <a:p>
            <a:r>
              <a:rPr lang="en-US" sz="1200" b="0" i="0" u="none" strike="noStrike" kern="1200" baseline="0" dirty="0">
                <a:solidFill>
                  <a:schemeClr val="tx1"/>
                </a:solidFill>
                <a:latin typeface="+mn-lt"/>
                <a:ea typeface="+mn-ea"/>
                <a:cs typeface="+mn-cs"/>
              </a:rPr>
              <a:t>• Pull data from other public layers and add at each</a:t>
            </a:r>
          </a:p>
          <a:p>
            <a:r>
              <a:rPr lang="en-US" sz="1200" b="0" i="0" u="none" strike="noStrike" kern="1200" baseline="0" dirty="0">
                <a:solidFill>
                  <a:schemeClr val="tx1"/>
                </a:solidFill>
                <a:latin typeface="+mn-lt"/>
                <a:ea typeface="+mn-ea"/>
                <a:cs typeface="+mn-cs"/>
              </a:rPr>
              <a:t>seep point. Calculate other data using ArcMap.</a:t>
            </a:r>
          </a:p>
          <a:p>
            <a:r>
              <a:rPr lang="en-US" sz="1200" b="0" i="0" u="none" strike="noStrike" kern="1200" baseline="0" dirty="0">
                <a:solidFill>
                  <a:schemeClr val="tx1"/>
                </a:solidFill>
                <a:latin typeface="+mn-lt"/>
                <a:ea typeface="+mn-ea"/>
                <a:cs typeface="+mn-cs"/>
              </a:rPr>
              <a:t>• Patch statistics calculated for each patch</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19</a:t>
            </a:fld>
            <a:endParaRPr lang="en-US"/>
          </a:p>
        </p:txBody>
      </p:sp>
    </p:spTree>
    <p:extLst>
      <p:ext uri="{BB962C8B-B14F-4D97-AF65-F5344CB8AC3E}">
        <p14:creationId xmlns:p14="http://schemas.microsoft.com/office/powerpoint/2010/main" val="3596652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Two spatial scales</a:t>
            </a:r>
          </a:p>
          <a:p>
            <a:r>
              <a:rPr lang="fr-FR" sz="1200" b="0" i="0" u="none" strike="noStrike" kern="1200" baseline="0" dirty="0" err="1">
                <a:solidFill>
                  <a:schemeClr val="tx1"/>
                </a:solidFill>
                <a:latin typeface="+mn-lt"/>
                <a:ea typeface="+mn-ea"/>
                <a:cs typeface="+mn-cs"/>
              </a:rPr>
              <a:t>Environmental</a:t>
            </a:r>
            <a:r>
              <a:rPr lang="fr-FR" sz="1200" b="0" i="0" u="none" strike="noStrike" kern="1200" baseline="0" dirty="0">
                <a:solidFill>
                  <a:schemeClr val="tx1"/>
                </a:solidFill>
                <a:latin typeface="+mn-lt"/>
                <a:ea typeface="+mn-ea"/>
                <a:cs typeface="+mn-cs"/>
              </a:rPr>
              <a:t>/habitat </a:t>
            </a:r>
            <a:r>
              <a:rPr lang="fr-FR" sz="1200" b="0" i="0" u="none" strike="noStrike" kern="1200" baseline="0" dirty="0" err="1">
                <a:solidFill>
                  <a:schemeClr val="tx1"/>
                </a:solidFill>
                <a:latin typeface="+mn-lt"/>
                <a:ea typeface="+mn-ea"/>
                <a:cs typeface="+mn-cs"/>
              </a:rPr>
              <a:t>quality</a:t>
            </a:r>
            <a:r>
              <a:rPr lang="fr-FR" sz="1200" b="0" i="0" u="none" strike="noStrike" kern="1200" baseline="0" dirty="0">
                <a:solidFill>
                  <a:schemeClr val="tx1"/>
                </a:solidFill>
                <a:latin typeface="+mn-lt"/>
                <a:ea typeface="+mn-ea"/>
                <a:cs typeface="+mn-cs"/>
              </a:rPr>
              <a:t> variables, </a:t>
            </a:r>
            <a:r>
              <a:rPr lang="fr-FR" sz="1200" b="0" i="0" u="none" strike="noStrike" kern="1200" baseline="0" dirty="0" err="1">
                <a:solidFill>
                  <a:schemeClr val="tx1"/>
                </a:solidFill>
                <a:latin typeface="+mn-lt"/>
                <a:ea typeface="+mn-ea"/>
                <a:cs typeface="+mn-cs"/>
              </a:rPr>
              <a:t>connectivity</a:t>
            </a:r>
            <a:endParaRPr lang="fr-FR"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(distance to source populations), and shape</a:t>
            </a:r>
          </a:p>
          <a:p>
            <a:r>
              <a:rPr lang="en-US" sz="1200" b="0" i="0" u="none" strike="noStrike" kern="1200" baseline="0" dirty="0">
                <a:solidFill>
                  <a:schemeClr val="tx1"/>
                </a:solidFill>
                <a:latin typeface="+mn-lt"/>
                <a:ea typeface="+mn-ea"/>
                <a:cs typeface="+mn-cs"/>
              </a:rPr>
              <a:t>(compactness, core area)</a:t>
            </a:r>
          </a:p>
          <a:p>
            <a:r>
              <a:rPr lang="en-US" sz="1200" b="0" i="0" u="none" strike="noStrike" kern="1200" baseline="0" dirty="0">
                <a:solidFill>
                  <a:schemeClr val="tx1"/>
                </a:solidFill>
                <a:latin typeface="+mn-lt"/>
                <a:ea typeface="+mn-ea"/>
                <a:cs typeface="+mn-cs"/>
              </a:rPr>
              <a:t>Elevation, soil type, and geologic formation are pulled</a:t>
            </a:r>
          </a:p>
          <a:p>
            <a:r>
              <a:rPr lang="en-US" sz="1200" b="0" i="0" u="none" strike="noStrike" kern="1200" baseline="0" dirty="0">
                <a:solidFill>
                  <a:schemeClr val="tx1"/>
                </a:solidFill>
                <a:latin typeface="+mn-lt"/>
                <a:ea typeface="+mn-ea"/>
                <a:cs typeface="+mn-cs"/>
              </a:rPr>
              <a:t>for each seep point from the DEM layer and the</a:t>
            </a:r>
          </a:p>
          <a:p>
            <a:r>
              <a:rPr lang="en-US" sz="1200" b="0" i="0" u="none" strike="noStrike" kern="1200" baseline="0" dirty="0">
                <a:solidFill>
                  <a:schemeClr val="tx1"/>
                </a:solidFill>
                <a:latin typeface="+mn-lt"/>
                <a:ea typeface="+mn-ea"/>
                <a:cs typeface="+mn-cs"/>
              </a:rPr>
              <a:t>Maryland geologic polygon layer. Slope, distance</a:t>
            </a:r>
          </a:p>
          <a:p>
            <a:r>
              <a:rPr lang="en-US" sz="1200" b="0" i="0" u="none" strike="noStrike" kern="1200" baseline="0" dirty="0">
                <a:solidFill>
                  <a:schemeClr val="tx1"/>
                </a:solidFill>
                <a:latin typeface="+mn-lt"/>
                <a:ea typeface="+mn-ea"/>
                <a:cs typeface="+mn-cs"/>
              </a:rPr>
              <a:t>from nearest road or trail, and distance from park</a:t>
            </a:r>
          </a:p>
          <a:p>
            <a:r>
              <a:rPr lang="en-US" sz="1200" b="0" i="0" u="none" strike="noStrike" kern="1200" baseline="0" dirty="0">
                <a:solidFill>
                  <a:schemeClr val="tx1"/>
                </a:solidFill>
                <a:latin typeface="+mn-lt"/>
                <a:ea typeface="+mn-ea"/>
                <a:cs typeface="+mn-cs"/>
              </a:rPr>
              <a:t>boundary are calculated and added at each seep</a:t>
            </a:r>
          </a:p>
          <a:p>
            <a:r>
              <a:rPr lang="en-US" sz="1200" b="0" i="0" u="none" strike="noStrike" kern="1200" baseline="0" dirty="0">
                <a:solidFill>
                  <a:schemeClr val="tx1"/>
                </a:solidFill>
                <a:latin typeface="+mn-lt"/>
                <a:ea typeface="+mn-ea"/>
                <a:cs typeface="+mn-cs"/>
              </a:rPr>
              <a:t>point. Topographic wetness index at each point is</a:t>
            </a:r>
          </a:p>
          <a:p>
            <a:r>
              <a:rPr lang="en-US" sz="1200" b="0" i="0" u="none" strike="noStrike" kern="1200" baseline="0" dirty="0">
                <a:solidFill>
                  <a:schemeClr val="tx1"/>
                </a:solidFill>
                <a:latin typeface="+mn-lt"/>
                <a:ea typeface="+mn-ea"/>
                <a:cs typeface="+mn-cs"/>
              </a:rPr>
              <a:t>calculated using slope, flow accumulation, and flow</a:t>
            </a:r>
          </a:p>
          <a:p>
            <a:r>
              <a:rPr lang="en-US" sz="1200" b="0" i="0" u="none" strike="noStrike" kern="1200" baseline="0" dirty="0">
                <a:solidFill>
                  <a:schemeClr val="tx1"/>
                </a:solidFill>
                <a:latin typeface="+mn-lt"/>
                <a:ea typeface="+mn-ea"/>
                <a:cs typeface="+mn-cs"/>
              </a:rPr>
              <a:t>direction, which are derived from the DEM. Distance</a:t>
            </a:r>
          </a:p>
          <a:p>
            <a:r>
              <a:rPr lang="en-US" sz="1200" b="0" i="0" u="none" strike="noStrike" kern="1200" baseline="0" dirty="0">
                <a:solidFill>
                  <a:schemeClr val="tx1"/>
                </a:solidFill>
                <a:latin typeface="+mn-lt"/>
                <a:ea typeface="+mn-ea"/>
                <a:cs typeface="+mn-cs"/>
              </a:rPr>
              <a:t>to nearest neighbor inhabited seep, number of</a:t>
            </a:r>
          </a:p>
          <a:p>
            <a:r>
              <a:rPr lang="en-US" sz="1200" b="0" i="0" u="none" strike="noStrike" kern="1200" baseline="0" dirty="0">
                <a:solidFill>
                  <a:schemeClr val="tx1"/>
                </a:solidFill>
                <a:latin typeface="+mn-lt"/>
                <a:ea typeface="+mn-ea"/>
                <a:cs typeface="+mn-cs"/>
              </a:rPr>
              <a:t>inhabited seeps on the patch, or another connectivity</a:t>
            </a:r>
          </a:p>
          <a:p>
            <a:r>
              <a:rPr lang="en-US" sz="1200" b="0" i="0" u="none" strike="noStrike" kern="1200" baseline="0" dirty="0">
                <a:solidFill>
                  <a:schemeClr val="tx1"/>
                </a:solidFill>
                <a:latin typeface="+mn-lt"/>
                <a:ea typeface="+mn-ea"/>
                <a:cs typeface="+mn-cs"/>
              </a:rPr>
              <a:t>measure will be calculated.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Using only the polygons that contain seep points, the</a:t>
            </a:r>
          </a:p>
          <a:p>
            <a:r>
              <a:rPr lang="en-US" sz="1200" b="0" i="0" u="none" strike="noStrike" kern="1200" baseline="0" dirty="0">
                <a:solidFill>
                  <a:schemeClr val="tx1"/>
                </a:solidFill>
                <a:latin typeface="+mn-lt"/>
                <a:ea typeface="+mn-ea"/>
                <a:cs typeface="+mn-cs"/>
              </a:rPr>
              <a:t>model also calculates patch statistics (compactness,</a:t>
            </a:r>
          </a:p>
          <a:p>
            <a:r>
              <a:rPr lang="en-US" sz="1200" b="0" i="0" u="none" strike="noStrike" kern="1200" baseline="0" dirty="0">
                <a:solidFill>
                  <a:schemeClr val="tx1"/>
                </a:solidFill>
                <a:latin typeface="+mn-lt"/>
                <a:ea typeface="+mn-ea"/>
                <a:cs typeface="+mn-cs"/>
              </a:rPr>
              <a:t>distance to nearest neighbor patch, number of seeps</a:t>
            </a:r>
          </a:p>
          <a:p>
            <a:r>
              <a:rPr lang="en-US" sz="1200" b="0" i="0" u="none" strike="noStrike" kern="1200" baseline="0" dirty="0">
                <a:solidFill>
                  <a:schemeClr val="tx1"/>
                </a:solidFill>
                <a:latin typeface="+mn-lt"/>
                <a:ea typeface="+mn-ea"/>
                <a:cs typeface="+mn-cs"/>
              </a:rPr>
              <a:t>in the patch). We will explore whether there is an</a:t>
            </a:r>
          </a:p>
          <a:p>
            <a:r>
              <a:rPr lang="en-US" sz="1200" b="0" i="0" u="none" strike="noStrike" kern="1200" baseline="0" dirty="0">
                <a:solidFill>
                  <a:schemeClr val="tx1"/>
                </a:solidFill>
                <a:latin typeface="+mn-lt"/>
                <a:ea typeface="+mn-ea"/>
                <a:cs typeface="+mn-cs"/>
              </a:rPr>
              <a:t>edge where animals are not commonly found by</a:t>
            </a:r>
          </a:p>
          <a:p>
            <a:r>
              <a:rPr lang="en-US" sz="1200" b="0" i="0" u="none" strike="noStrike" kern="1200" baseline="0" dirty="0">
                <a:solidFill>
                  <a:schemeClr val="tx1"/>
                </a:solidFill>
                <a:latin typeface="+mn-lt"/>
                <a:ea typeface="+mn-ea"/>
                <a:cs typeface="+mn-cs"/>
              </a:rPr>
              <a:t>modeling presence/absence of animals in seeps</a:t>
            </a:r>
          </a:p>
          <a:p>
            <a:r>
              <a:rPr lang="en-US" sz="1200" b="0" i="0" u="none" strike="noStrike" kern="1200" baseline="0" dirty="0">
                <a:solidFill>
                  <a:schemeClr val="tx1"/>
                </a:solidFill>
                <a:latin typeface="+mn-lt"/>
                <a:ea typeface="+mn-ea"/>
                <a:cs typeface="+mn-cs"/>
              </a:rPr>
              <a:t>against distance from the edge or road, using logistic</a:t>
            </a:r>
          </a:p>
          <a:p>
            <a:r>
              <a:rPr lang="en-US" sz="1200" b="0" i="0" u="none" strike="noStrike" kern="1200" baseline="0" dirty="0">
                <a:solidFill>
                  <a:schemeClr val="tx1"/>
                </a:solidFill>
                <a:latin typeface="+mn-lt"/>
                <a:ea typeface="+mn-ea"/>
                <a:cs typeface="+mn-cs"/>
              </a:rPr>
              <a:t>regression in SPSS. If a buffer distance can be</a:t>
            </a:r>
          </a:p>
          <a:p>
            <a:r>
              <a:rPr lang="en-US" sz="1200" b="0" i="0" u="none" strike="noStrike" kern="1200" baseline="0" dirty="0">
                <a:solidFill>
                  <a:schemeClr val="tx1"/>
                </a:solidFill>
                <a:latin typeface="+mn-lt"/>
                <a:ea typeface="+mn-ea"/>
                <a:cs typeface="+mn-cs"/>
              </a:rPr>
              <a:t>estimated, core area will be added to the model as</a:t>
            </a:r>
          </a:p>
          <a:p>
            <a:r>
              <a:rPr lang="en-US" sz="1200" b="0" i="0" u="none" strike="noStrike" kern="1200" baseline="0" dirty="0">
                <a:solidFill>
                  <a:schemeClr val="tx1"/>
                </a:solidFill>
                <a:latin typeface="+mn-lt"/>
                <a:ea typeface="+mn-ea"/>
                <a:cs typeface="+mn-cs"/>
              </a:rPr>
              <a:t>well. Patch statistics will be added to attribute tables</a:t>
            </a:r>
          </a:p>
          <a:p>
            <a:r>
              <a:rPr lang="en-US" sz="1200" b="0" i="0" u="none" strike="noStrike" kern="1200" baseline="0" dirty="0">
                <a:solidFill>
                  <a:schemeClr val="tx1"/>
                </a:solidFill>
                <a:latin typeface="+mn-lt"/>
                <a:ea typeface="+mn-ea"/>
                <a:cs typeface="+mn-cs"/>
              </a:rPr>
              <a:t>both at the patch level and at each seep.</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20</a:t>
            </a:fld>
            <a:endParaRPr lang="en-US"/>
          </a:p>
        </p:txBody>
      </p:sp>
    </p:spTree>
    <p:extLst>
      <p:ext uri="{BB962C8B-B14F-4D97-AF65-F5344CB8AC3E}">
        <p14:creationId xmlns:p14="http://schemas.microsoft.com/office/powerpoint/2010/main" val="1704965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Drawing of seepage spring – type of shallow</a:t>
            </a:r>
          </a:p>
          <a:p>
            <a:r>
              <a:rPr lang="en-US" sz="1200" b="0" i="0" u="none" strike="noStrike" kern="1200" baseline="0" dirty="0">
                <a:solidFill>
                  <a:schemeClr val="tx1"/>
                </a:solidFill>
                <a:latin typeface="+mn-lt"/>
                <a:ea typeface="+mn-ea"/>
                <a:cs typeface="+mn-cs"/>
              </a:rPr>
              <a:t>subterranean habitat</a:t>
            </a:r>
          </a:p>
          <a:p>
            <a:r>
              <a:rPr lang="en-US" sz="1200" b="0" i="0" u="none" strike="noStrike" kern="1200" baseline="0" dirty="0">
                <a:solidFill>
                  <a:schemeClr val="tx1"/>
                </a:solidFill>
                <a:latin typeface="+mn-lt"/>
                <a:ea typeface="+mn-ea"/>
                <a:cs typeface="+mn-cs"/>
              </a:rPr>
              <a:t>Point - habitat, exit where we sample</a:t>
            </a:r>
          </a:p>
          <a:p>
            <a:r>
              <a:rPr lang="en-US" sz="1200" b="0" i="0" u="none" strike="noStrike" kern="1200" baseline="0" dirty="0">
                <a:solidFill>
                  <a:schemeClr val="tx1"/>
                </a:solidFill>
                <a:latin typeface="+mn-lt"/>
                <a:ea typeface="+mn-ea"/>
                <a:cs typeface="+mn-cs"/>
              </a:rPr>
              <a:t>1. like a spring but less flow</a:t>
            </a:r>
          </a:p>
          <a:p>
            <a:r>
              <a:rPr lang="en-US" sz="1200" b="0" i="0" u="none" strike="noStrike" kern="1200" baseline="0" dirty="0">
                <a:solidFill>
                  <a:schemeClr val="tx1"/>
                </a:solidFill>
                <a:latin typeface="+mn-lt"/>
                <a:ea typeface="+mn-ea"/>
                <a:cs typeface="+mn-cs"/>
              </a:rPr>
              <a:t>2. groundwater fed but separated from water table</a:t>
            </a:r>
          </a:p>
          <a:p>
            <a:r>
              <a:rPr lang="en-US" sz="1200" b="0" i="0" u="none" strike="noStrike" kern="1200" baseline="0" dirty="0">
                <a:solidFill>
                  <a:schemeClr val="tx1"/>
                </a:solidFill>
                <a:latin typeface="+mn-lt"/>
                <a:ea typeface="+mn-ea"/>
                <a:cs typeface="+mn-cs"/>
              </a:rPr>
              <a:t>by clay layer</a:t>
            </a:r>
          </a:p>
          <a:p>
            <a:r>
              <a:rPr lang="en-US" sz="1200" b="0" i="0" u="none" strike="noStrike" kern="1200" baseline="0" dirty="0">
                <a:solidFill>
                  <a:schemeClr val="tx1"/>
                </a:solidFill>
                <a:latin typeface="+mn-lt"/>
                <a:ea typeface="+mn-ea"/>
                <a:cs typeface="+mn-cs"/>
              </a:rPr>
              <a:t>3. rich in organic matter</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3</a:t>
            </a:fld>
            <a:endParaRPr lang="en-US"/>
          </a:p>
        </p:txBody>
      </p:sp>
    </p:spTree>
    <p:extLst>
      <p:ext uri="{BB962C8B-B14F-4D97-AF65-F5344CB8AC3E}">
        <p14:creationId xmlns:p14="http://schemas.microsoft.com/office/powerpoint/2010/main" val="3990823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Assumption: they can’t migrate across impervious, so</a:t>
            </a:r>
          </a:p>
          <a:p>
            <a:r>
              <a:rPr lang="en-US" sz="1200" b="0" i="0" u="none" strike="noStrike" kern="1200" baseline="0" dirty="0">
                <a:solidFill>
                  <a:schemeClr val="tx1"/>
                </a:solidFill>
                <a:latin typeface="+mn-lt"/>
                <a:ea typeface="+mn-ea"/>
                <a:cs typeface="+mn-cs"/>
              </a:rPr>
              <a:t>each land patch contains a metapopulation</a:t>
            </a:r>
          </a:p>
          <a:p>
            <a:r>
              <a:rPr lang="en-US" sz="1200" b="0" i="0" u="none" strike="noStrike" kern="1200" baseline="0" dirty="0">
                <a:solidFill>
                  <a:schemeClr val="tx1"/>
                </a:solidFill>
                <a:latin typeface="+mn-lt"/>
                <a:ea typeface="+mn-ea"/>
                <a:cs typeface="+mn-cs"/>
              </a:rPr>
              <a:t>(expect that the probability of a seep being occupied will</a:t>
            </a:r>
          </a:p>
          <a:p>
            <a:r>
              <a:rPr lang="en-US" sz="1200" b="0" i="0" u="none" strike="noStrike" kern="1200" baseline="0" dirty="0">
                <a:solidFill>
                  <a:schemeClr val="tx1"/>
                </a:solidFill>
                <a:latin typeface="+mn-lt"/>
                <a:ea typeface="+mn-ea"/>
                <a:cs typeface="+mn-cs"/>
              </a:rPr>
              <a:t>increase with patch size and quality and decrease with</a:t>
            </a:r>
          </a:p>
          <a:p>
            <a:r>
              <a:rPr lang="en-US" sz="1200" b="0" i="0" u="none" strike="noStrike" kern="1200" baseline="0" dirty="0">
                <a:solidFill>
                  <a:schemeClr val="tx1"/>
                </a:solidFill>
                <a:latin typeface="+mn-lt"/>
                <a:ea typeface="+mn-ea"/>
                <a:cs typeface="+mn-cs"/>
              </a:rPr>
              <a:t>isolation)</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21</a:t>
            </a:fld>
            <a:endParaRPr lang="en-US"/>
          </a:p>
        </p:txBody>
      </p:sp>
    </p:spTree>
    <p:extLst>
      <p:ext uri="{BB962C8B-B14F-4D97-AF65-F5344CB8AC3E}">
        <p14:creationId xmlns:p14="http://schemas.microsoft.com/office/powerpoint/2010/main" val="2212488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22</a:t>
            </a:fld>
            <a:endParaRPr lang="en-US"/>
          </a:p>
        </p:txBody>
      </p:sp>
    </p:spTree>
    <p:extLst>
      <p:ext uri="{BB962C8B-B14F-4D97-AF65-F5344CB8AC3E}">
        <p14:creationId xmlns:p14="http://schemas.microsoft.com/office/powerpoint/2010/main" val="528248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23</a:t>
            </a:fld>
            <a:endParaRPr lang="en-US"/>
          </a:p>
        </p:txBody>
      </p:sp>
    </p:spTree>
    <p:extLst>
      <p:ext uri="{BB962C8B-B14F-4D97-AF65-F5344CB8AC3E}">
        <p14:creationId xmlns:p14="http://schemas.microsoft.com/office/powerpoint/2010/main" val="4078796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24</a:t>
            </a:fld>
            <a:endParaRPr lang="en-US"/>
          </a:p>
        </p:txBody>
      </p:sp>
    </p:spTree>
    <p:extLst>
      <p:ext uri="{BB962C8B-B14F-4D97-AF65-F5344CB8AC3E}">
        <p14:creationId xmlns:p14="http://schemas.microsoft.com/office/powerpoint/2010/main" val="172350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25</a:t>
            </a:fld>
            <a:endParaRPr lang="en-US"/>
          </a:p>
        </p:txBody>
      </p:sp>
    </p:spTree>
    <p:extLst>
      <p:ext uri="{BB962C8B-B14F-4D97-AF65-F5344CB8AC3E}">
        <p14:creationId xmlns:p14="http://schemas.microsoft.com/office/powerpoint/2010/main" val="269780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What a seepage spring looks like.</a:t>
            </a:r>
          </a:p>
          <a:p>
            <a:r>
              <a:rPr lang="en-US" sz="1200" b="0" i="0" u="none" strike="noStrike" kern="1200" baseline="0" dirty="0">
                <a:solidFill>
                  <a:schemeClr val="tx1"/>
                </a:solidFill>
                <a:latin typeface="+mn-lt"/>
                <a:ea typeface="+mn-ea"/>
                <a:cs typeface="+mn-cs"/>
              </a:rPr>
              <a:t>Wet spot in the woods; blackened leaves</a:t>
            </a:r>
          </a:p>
          <a:p>
            <a:r>
              <a:rPr lang="en-US" sz="1200" b="0" i="0" u="none" strike="noStrike" kern="1200" baseline="0" dirty="0">
                <a:solidFill>
                  <a:schemeClr val="tx1"/>
                </a:solidFill>
                <a:latin typeface="+mn-lt"/>
                <a:ea typeface="+mn-ea"/>
                <a:cs typeface="+mn-cs"/>
              </a:rPr>
              <a:t>Appears dry during summer, fall</a:t>
            </a:r>
          </a:p>
          <a:p>
            <a:r>
              <a:rPr lang="en-US" sz="1200" b="0" i="0" u="none" strike="noStrike" kern="1200" baseline="0" dirty="0">
                <a:solidFill>
                  <a:schemeClr val="tx1"/>
                </a:solidFill>
                <a:latin typeface="+mn-lt"/>
                <a:ea typeface="+mn-ea"/>
                <a:cs typeface="+mn-cs"/>
              </a:rPr>
              <a:t>Water temp moderated</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4</a:t>
            </a:fld>
            <a:endParaRPr lang="en-US"/>
          </a:p>
        </p:txBody>
      </p:sp>
    </p:spTree>
    <p:extLst>
      <p:ext uri="{BB962C8B-B14F-4D97-AF65-F5344CB8AC3E}">
        <p14:creationId xmlns:p14="http://schemas.microsoft.com/office/powerpoint/2010/main" val="208310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List of species found in this area…</a:t>
            </a:r>
          </a:p>
          <a:p>
            <a:r>
              <a:rPr lang="en-US" sz="1200" b="0" i="0" u="none" strike="noStrike" kern="1200" baseline="0" dirty="0">
                <a:solidFill>
                  <a:schemeClr val="tx1"/>
                </a:solidFill>
                <a:latin typeface="+mn-lt"/>
                <a:ea typeface="+mn-ea"/>
                <a:cs typeface="+mn-cs"/>
              </a:rPr>
              <a:t>Some are specialist to this habitat, others - </a:t>
            </a:r>
            <a:r>
              <a:rPr lang="en-US" sz="1200" b="0" i="1" u="none" strike="noStrike" kern="1200" baseline="0" dirty="0">
                <a:solidFill>
                  <a:schemeClr val="tx1"/>
                </a:solidFill>
                <a:latin typeface="+mn-lt"/>
                <a:ea typeface="+mn-ea"/>
                <a:cs typeface="+mn-cs"/>
              </a:rPr>
              <a:t>Crangonyx</a:t>
            </a:r>
          </a:p>
          <a:p>
            <a:r>
              <a:rPr lang="en-US" sz="1200" b="0" i="1" u="none" strike="noStrike" kern="1200" baseline="0" dirty="0">
                <a:solidFill>
                  <a:schemeClr val="tx1"/>
                </a:solidFill>
                <a:latin typeface="+mn-lt"/>
                <a:ea typeface="+mn-ea"/>
                <a:cs typeface="+mn-cs"/>
              </a:rPr>
              <a:t>shoemakeri </a:t>
            </a:r>
            <a:r>
              <a:rPr lang="en-US" sz="1200" b="0" i="0" u="none" strike="noStrike" kern="1200" baseline="0" dirty="0">
                <a:solidFill>
                  <a:schemeClr val="tx1"/>
                </a:solidFill>
                <a:latin typeface="+mn-lt"/>
                <a:ea typeface="+mn-ea"/>
                <a:cs typeface="+mn-cs"/>
              </a:rPr>
              <a:t>is found not only in SSHs but also in</a:t>
            </a:r>
          </a:p>
          <a:p>
            <a:r>
              <a:rPr lang="en-US" sz="1200" b="0" i="0" u="none" strike="noStrike" kern="1200" baseline="0" dirty="0">
                <a:solidFill>
                  <a:schemeClr val="tx1"/>
                </a:solidFill>
                <a:latin typeface="+mn-lt"/>
                <a:ea typeface="+mn-ea"/>
                <a:cs typeface="+mn-cs"/>
              </a:rPr>
              <a:t>wetlands and some surface streams</a:t>
            </a:r>
          </a:p>
          <a:p>
            <a:r>
              <a:rPr lang="en-US" sz="1200" b="0" i="1" u="none" strike="noStrike" kern="1200" baseline="0" dirty="0">
                <a:solidFill>
                  <a:schemeClr val="tx1"/>
                </a:solidFill>
                <a:latin typeface="+mn-lt"/>
                <a:ea typeface="+mn-ea"/>
                <a:cs typeface="+mn-cs"/>
              </a:rPr>
              <a:t>Stygobromus </a:t>
            </a:r>
            <a:r>
              <a:rPr lang="en-US" sz="1200" b="0" i="0" u="none" strike="noStrike" kern="1200" baseline="0" dirty="0">
                <a:solidFill>
                  <a:schemeClr val="tx1"/>
                </a:solidFill>
                <a:latin typeface="+mn-lt"/>
                <a:ea typeface="+mn-ea"/>
                <a:cs typeface="+mn-cs"/>
              </a:rPr>
              <a:t>is thought to be part of the deeper</a:t>
            </a:r>
          </a:p>
          <a:p>
            <a:r>
              <a:rPr lang="en-US" sz="1200" b="0" i="0" u="none" strike="noStrike" kern="1200" baseline="0" dirty="0">
                <a:solidFill>
                  <a:schemeClr val="tx1"/>
                </a:solidFill>
                <a:latin typeface="+mn-lt"/>
                <a:ea typeface="+mn-ea"/>
                <a:cs typeface="+mn-cs"/>
              </a:rPr>
              <a:t>groundwater environment and appears in the</a:t>
            </a:r>
          </a:p>
          <a:p>
            <a:r>
              <a:rPr lang="en-US" sz="1200" b="0" i="0" u="none" strike="noStrike" kern="1200" baseline="0" dirty="0">
                <a:solidFill>
                  <a:schemeClr val="tx1"/>
                </a:solidFill>
                <a:latin typeface="+mn-lt"/>
                <a:ea typeface="+mn-ea"/>
                <a:cs typeface="+mn-cs"/>
              </a:rPr>
              <a:t>seepage spring only seasonally, when water</a:t>
            </a:r>
          </a:p>
          <a:p>
            <a:r>
              <a:rPr lang="en-US" sz="1200" b="0" i="0" u="none" strike="noStrike" kern="1200" baseline="0" dirty="0">
                <a:solidFill>
                  <a:schemeClr val="tx1"/>
                </a:solidFill>
                <a:latin typeface="+mn-lt"/>
                <a:ea typeface="+mn-ea"/>
                <a:cs typeface="+mn-cs"/>
              </a:rPr>
              <a:t>temperatures are low, or flow is high</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5</a:t>
            </a:fld>
            <a:endParaRPr lang="en-US"/>
          </a:p>
        </p:txBody>
      </p:sp>
    </p:spTree>
    <p:extLst>
      <p:ext uri="{BB962C8B-B14F-4D97-AF65-F5344CB8AC3E}">
        <p14:creationId xmlns:p14="http://schemas.microsoft.com/office/powerpoint/2010/main" val="3706490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-Inhabitants have the morphology of subterranean</a:t>
            </a:r>
          </a:p>
          <a:p>
            <a:r>
              <a:rPr lang="en-US" sz="1200" b="0" i="0" u="none" strike="noStrike" kern="1200" baseline="0" dirty="0">
                <a:solidFill>
                  <a:schemeClr val="tx1"/>
                </a:solidFill>
                <a:latin typeface="+mn-lt"/>
                <a:ea typeface="+mn-ea"/>
                <a:cs typeface="+mn-cs"/>
              </a:rPr>
              <a:t>animals - reduced or absent eyes and pigment, and</a:t>
            </a:r>
          </a:p>
          <a:p>
            <a:r>
              <a:rPr lang="en-US" sz="1200" b="0" i="0" u="none" strike="noStrike" kern="1200" baseline="0" dirty="0">
                <a:solidFill>
                  <a:schemeClr val="tx1"/>
                </a:solidFill>
                <a:latin typeface="+mn-lt"/>
                <a:ea typeface="+mn-ea"/>
                <a:cs typeface="+mn-cs"/>
              </a:rPr>
              <a:t>elongated appendages</a:t>
            </a:r>
          </a:p>
          <a:p>
            <a:r>
              <a:rPr lang="en-US" sz="1200" b="0" i="0" u="none" strike="noStrike" kern="1200" baseline="0" dirty="0">
                <a:solidFill>
                  <a:schemeClr val="tx1"/>
                </a:solidFill>
                <a:latin typeface="+mn-lt"/>
                <a:ea typeface="+mn-ea"/>
                <a:cs typeface="+mn-cs"/>
              </a:rPr>
              <a:t>-C. kenki is more of generalist, can be found </a:t>
            </a:r>
            <a:r>
              <a:rPr lang="en-US" sz="1200" b="0" i="0" u="none" strike="noStrike" kern="1200" baseline="0" dirty="0" err="1">
                <a:solidFill>
                  <a:schemeClr val="tx1"/>
                </a:solidFill>
                <a:latin typeface="+mn-lt"/>
                <a:ea typeface="+mn-ea"/>
                <a:cs typeface="+mn-cs"/>
              </a:rPr>
              <a:t>yearround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seeps &amp; springs.</a:t>
            </a:r>
          </a:p>
          <a:p>
            <a:r>
              <a:rPr lang="en-US" sz="1200" b="0" i="0" u="none" strike="noStrike" kern="1200" baseline="0" dirty="0">
                <a:solidFill>
                  <a:schemeClr val="tx1"/>
                </a:solidFill>
                <a:latin typeface="+mn-lt"/>
                <a:ea typeface="+mn-ea"/>
                <a:cs typeface="+mn-cs"/>
              </a:rPr>
              <a:t>-Believed to come up to consume the rotting leaf</a:t>
            </a:r>
          </a:p>
          <a:p>
            <a:r>
              <a:rPr lang="en-US" sz="1200" b="0" i="0" u="none" strike="noStrike" kern="1200" baseline="0" dirty="0">
                <a:solidFill>
                  <a:schemeClr val="tx1"/>
                </a:solidFill>
                <a:latin typeface="+mn-lt"/>
                <a:ea typeface="+mn-ea"/>
                <a:cs typeface="+mn-cs"/>
              </a:rPr>
              <a:t>litter/organic carbon and nutrients, then burrow into</a:t>
            </a:r>
          </a:p>
          <a:p>
            <a:r>
              <a:rPr lang="en-US" sz="1200" b="0" i="0" u="none" strike="noStrike" kern="1200" baseline="0" dirty="0">
                <a:solidFill>
                  <a:schemeClr val="tx1"/>
                </a:solidFill>
                <a:latin typeface="+mn-lt"/>
                <a:ea typeface="+mn-ea"/>
                <a:cs typeface="+mn-cs"/>
              </a:rPr>
              <a:t>clay in summer when habitat is dry</a:t>
            </a:r>
          </a:p>
          <a:p>
            <a:r>
              <a:rPr lang="en-US" sz="1200" b="0" i="0" u="none" strike="noStrike" kern="1200" baseline="0" dirty="0">
                <a:solidFill>
                  <a:schemeClr val="tx1"/>
                </a:solidFill>
                <a:latin typeface="+mn-lt"/>
                <a:ea typeface="+mn-ea"/>
                <a:cs typeface="+mn-cs"/>
              </a:rPr>
              <a:t>-Can only be found when habitat is wet; very small</a:t>
            </a:r>
          </a:p>
          <a:p>
            <a:r>
              <a:rPr lang="en-US" sz="1200" b="0" i="0" u="none" strike="noStrike" kern="1200" baseline="0" dirty="0">
                <a:solidFill>
                  <a:schemeClr val="tx1"/>
                </a:solidFill>
                <a:latin typeface="+mn-lt"/>
                <a:ea typeface="+mn-ea"/>
                <a:cs typeface="+mn-cs"/>
              </a:rPr>
              <a:t>and difficult to sample so no abundance and species</a:t>
            </a:r>
          </a:p>
          <a:p>
            <a:r>
              <a:rPr lang="en-US" sz="1200" b="0" i="0" u="none" strike="noStrike" kern="1200" baseline="0" dirty="0">
                <a:solidFill>
                  <a:schemeClr val="tx1"/>
                </a:solidFill>
                <a:latin typeface="+mn-lt"/>
                <a:ea typeface="+mn-ea"/>
                <a:cs typeface="+mn-cs"/>
              </a:rPr>
              <a:t>richness</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6</a:t>
            </a:fld>
            <a:endParaRPr lang="en-US"/>
          </a:p>
        </p:txBody>
      </p:sp>
    </p:spTree>
    <p:extLst>
      <p:ext uri="{BB962C8B-B14F-4D97-AF65-F5344CB8AC3E}">
        <p14:creationId xmlns:p14="http://schemas.microsoft.com/office/powerpoint/2010/main" val="3719843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Each seep is discrete; dispersal is limited: could</a:t>
            </a:r>
          </a:p>
          <a:p>
            <a:r>
              <a:rPr lang="en-US" sz="1200" b="0" i="0" u="none" strike="noStrike" kern="1200" baseline="0" dirty="0">
                <a:solidFill>
                  <a:schemeClr val="tx1"/>
                </a:solidFill>
                <a:latin typeface="+mn-lt"/>
                <a:ea typeface="+mn-ea"/>
                <a:cs typeface="+mn-cs"/>
              </a:rPr>
              <a:t>disperse between seeps through the leaf litter or</a:t>
            </a:r>
          </a:p>
          <a:p>
            <a:r>
              <a:rPr lang="en-US" sz="1200" b="0" i="0" u="none" strike="noStrike" kern="1200" baseline="0" dirty="0">
                <a:solidFill>
                  <a:schemeClr val="tx1"/>
                </a:solidFill>
                <a:latin typeface="+mn-lt"/>
                <a:ea typeface="+mn-ea"/>
                <a:cs typeface="+mn-cs"/>
              </a:rPr>
              <a:t>surface water after rainfall, or through shallow</a:t>
            </a:r>
          </a:p>
          <a:p>
            <a:r>
              <a:rPr lang="en-US" sz="1200" b="0" i="0" u="none" strike="noStrike" kern="1200" baseline="0" dirty="0">
                <a:solidFill>
                  <a:schemeClr val="tx1"/>
                </a:solidFill>
                <a:latin typeface="+mn-lt"/>
                <a:ea typeface="+mn-ea"/>
                <a:cs typeface="+mn-cs"/>
              </a:rPr>
              <a:t>groundwater</a:t>
            </a:r>
          </a:p>
          <a:p>
            <a:r>
              <a:rPr lang="en-US" sz="1200" b="0" i="0" u="none" strike="noStrike" kern="1200" baseline="0" dirty="0">
                <a:solidFill>
                  <a:schemeClr val="tx1"/>
                </a:solidFill>
                <a:latin typeface="+mn-lt"/>
                <a:ea typeface="+mn-ea"/>
                <a:cs typeface="+mn-cs"/>
              </a:rPr>
              <a:t>THREATS: Pollution, flooding, soil compaction (like</a:t>
            </a:r>
          </a:p>
          <a:p>
            <a:r>
              <a:rPr lang="en-US" sz="1200" b="0" i="0" u="none" strike="noStrike" kern="1200" baseline="0" dirty="0">
                <a:solidFill>
                  <a:schemeClr val="tx1"/>
                </a:solidFill>
                <a:latin typeface="+mn-lt"/>
                <a:ea typeface="+mn-ea"/>
                <a:cs typeface="+mn-cs"/>
              </a:rPr>
              <a:t>from increased recreation use), new impervious</a:t>
            </a:r>
          </a:p>
          <a:p>
            <a:r>
              <a:rPr lang="en-US" sz="1200" b="0" i="0" u="none" strike="noStrike" kern="1200" baseline="0" dirty="0">
                <a:solidFill>
                  <a:schemeClr val="tx1"/>
                </a:solidFill>
                <a:latin typeface="+mn-lt"/>
                <a:ea typeface="+mn-ea"/>
                <a:cs typeface="+mn-cs"/>
              </a:rPr>
              <a:t>surfaces (like roads, trails) create habitat loss or</a:t>
            </a:r>
          </a:p>
          <a:p>
            <a:r>
              <a:rPr lang="en-US" sz="1200" b="0" i="0" u="none" strike="noStrike" kern="1200" baseline="0" dirty="0">
                <a:solidFill>
                  <a:schemeClr val="tx1"/>
                </a:solidFill>
                <a:latin typeface="+mn-lt"/>
                <a:ea typeface="+mn-ea"/>
                <a:cs typeface="+mn-cs"/>
              </a:rPr>
              <a:t>fragmentation. Loss of tree cover could increase</a:t>
            </a:r>
          </a:p>
          <a:p>
            <a:r>
              <a:rPr lang="en-US" sz="1200" b="0" i="0" u="none" strike="noStrike" kern="1200" baseline="0" dirty="0">
                <a:solidFill>
                  <a:schemeClr val="tx1"/>
                </a:solidFill>
                <a:latin typeface="+mn-lt"/>
                <a:ea typeface="+mn-ea"/>
                <a:cs typeface="+mn-cs"/>
              </a:rPr>
              <a:t>water temperature at the surface, dry the habitat</a:t>
            </a:r>
          </a:p>
          <a:p>
            <a:r>
              <a:rPr lang="en-US" sz="1200" b="0" i="0" u="none" strike="noStrike" kern="1200" baseline="0" dirty="0">
                <a:solidFill>
                  <a:schemeClr val="tx1"/>
                </a:solidFill>
                <a:latin typeface="+mn-lt"/>
                <a:ea typeface="+mn-ea"/>
                <a:cs typeface="+mn-cs"/>
              </a:rPr>
              <a:t>out, and decrease the amount of organic matter from</a:t>
            </a:r>
          </a:p>
          <a:p>
            <a:r>
              <a:rPr lang="en-US" sz="1200" b="0" i="0" u="none" strike="noStrike" kern="1200" baseline="0" dirty="0">
                <a:solidFill>
                  <a:schemeClr val="tx1"/>
                </a:solidFill>
                <a:latin typeface="+mn-lt"/>
                <a:ea typeface="+mn-ea"/>
                <a:cs typeface="+mn-cs"/>
              </a:rPr>
              <a:t>leaf litter.</a:t>
            </a:r>
          </a:p>
          <a:p>
            <a:r>
              <a:rPr lang="en-US" sz="1200" b="0" i="0" u="none" strike="noStrike" kern="1200" baseline="0" dirty="0">
                <a:solidFill>
                  <a:schemeClr val="tx1"/>
                </a:solidFill>
                <a:latin typeface="+mn-lt"/>
                <a:ea typeface="+mn-ea"/>
                <a:cs typeface="+mn-cs"/>
              </a:rPr>
              <a:t>Because they need leaf litter and trees/lower temps,</a:t>
            </a:r>
          </a:p>
          <a:p>
            <a:r>
              <a:rPr lang="en-US" sz="1200" b="0" i="0" u="none" strike="noStrike" kern="1200" baseline="0" dirty="0">
                <a:solidFill>
                  <a:schemeClr val="tx1"/>
                </a:solidFill>
                <a:latin typeface="+mn-lt"/>
                <a:ea typeface="+mn-ea"/>
                <a:cs typeface="+mn-cs"/>
              </a:rPr>
              <a:t>could be edge avoidant? And then more sensitive to</a:t>
            </a:r>
          </a:p>
          <a:p>
            <a:r>
              <a:rPr lang="en-US" sz="1200" b="0" i="0" u="none" strike="noStrike" kern="1200" baseline="0" dirty="0">
                <a:solidFill>
                  <a:schemeClr val="tx1"/>
                </a:solidFill>
                <a:latin typeface="+mn-lt"/>
                <a:ea typeface="+mn-ea"/>
                <a:cs typeface="+mn-cs"/>
              </a:rPr>
              <a:t>fragmentation.</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7</a:t>
            </a:fld>
            <a:endParaRPr lang="en-US"/>
          </a:p>
        </p:txBody>
      </p:sp>
    </p:spTree>
    <p:extLst>
      <p:ext uri="{BB962C8B-B14F-4D97-AF65-F5344CB8AC3E}">
        <p14:creationId xmlns:p14="http://schemas.microsoft.com/office/powerpoint/2010/main" val="11914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Read - NACE parklands located within Washington, D.C.,</a:t>
            </a:r>
          </a:p>
          <a:p>
            <a:r>
              <a:rPr lang="en-US" sz="1200" b="0" i="0" u="none" strike="noStrike" kern="1200" baseline="0" dirty="0">
                <a:solidFill>
                  <a:schemeClr val="tx1"/>
                </a:solidFill>
                <a:latin typeface="+mn-lt"/>
                <a:ea typeface="+mn-ea"/>
                <a:cs typeface="+mn-cs"/>
              </a:rPr>
              <a:t>between the Anacostia River and the border with</a:t>
            </a:r>
          </a:p>
          <a:p>
            <a:r>
              <a:rPr lang="en-US" sz="1200" b="0" i="0" u="none" strike="noStrike" kern="1200" baseline="0" dirty="0">
                <a:solidFill>
                  <a:schemeClr val="tx1"/>
                </a:solidFill>
                <a:latin typeface="+mn-lt"/>
                <a:ea typeface="+mn-ea"/>
                <a:cs typeface="+mn-cs"/>
              </a:rPr>
              <a:t>Maryland</a:t>
            </a:r>
          </a:p>
          <a:p>
            <a:r>
              <a:rPr lang="en-US" sz="1200" b="0" i="0" u="none" strike="noStrike" kern="1200" baseline="0" dirty="0">
                <a:solidFill>
                  <a:schemeClr val="tx1"/>
                </a:solidFill>
                <a:latin typeface="+mn-lt"/>
                <a:ea typeface="+mn-ea"/>
                <a:cs typeface="+mn-cs"/>
              </a:rPr>
              <a:t>Parks big but split up by roads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3CB5FC-80A9-4288-B9EA-40DA0B701B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59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NPS sign (on C&amp;O towpath) shows Stygobromus,</a:t>
            </a:r>
          </a:p>
          <a:p>
            <a:r>
              <a:rPr lang="en-US" sz="1200" b="0" i="0" u="none" strike="noStrike" kern="1200" baseline="0" dirty="0">
                <a:solidFill>
                  <a:schemeClr val="tx1"/>
                </a:solidFill>
                <a:latin typeface="+mn-lt"/>
                <a:ea typeface="+mn-ea"/>
                <a:cs typeface="+mn-cs"/>
              </a:rPr>
              <a:t>points out that macroinvertebrates are a sign of</a:t>
            </a:r>
          </a:p>
          <a:p>
            <a:r>
              <a:rPr lang="en-US" sz="1200" b="0" i="0" u="none" strike="noStrike" kern="1200" baseline="0" dirty="0">
                <a:solidFill>
                  <a:schemeClr val="tx1"/>
                </a:solidFill>
                <a:latin typeface="+mn-lt"/>
                <a:ea typeface="+mn-ea"/>
                <a:cs typeface="+mn-cs"/>
              </a:rPr>
              <a:t>forest and ground/surface water health and can be</a:t>
            </a:r>
          </a:p>
          <a:p>
            <a:r>
              <a:rPr lang="en-US" sz="1200" b="0" i="0" u="none" strike="noStrike" kern="1200" baseline="0" dirty="0">
                <a:solidFill>
                  <a:schemeClr val="tx1"/>
                </a:solidFill>
                <a:latin typeface="+mn-lt"/>
                <a:ea typeface="+mn-ea"/>
                <a:cs typeface="+mn-cs"/>
              </a:rPr>
              <a:t>harmed by soil compaction and habitat loss</a:t>
            </a:r>
          </a:p>
          <a:p>
            <a:r>
              <a:rPr lang="en-US" sz="1200" b="0" i="0" u="none" strike="noStrike" kern="1200" baseline="0" dirty="0">
                <a:solidFill>
                  <a:schemeClr val="tx1"/>
                </a:solidFill>
                <a:latin typeface="+mn-lt"/>
                <a:ea typeface="+mn-ea"/>
                <a:cs typeface="+mn-cs"/>
              </a:rPr>
              <a:t>Just D.C. diamond:</a:t>
            </a:r>
          </a:p>
          <a:p>
            <a:r>
              <a:rPr lang="en-US" sz="1200" b="0" i="0" u="none" strike="noStrike" kern="1200" baseline="0" dirty="0">
                <a:solidFill>
                  <a:schemeClr val="tx1"/>
                </a:solidFill>
                <a:latin typeface="+mn-lt"/>
                <a:ea typeface="+mn-ea"/>
                <a:cs typeface="+mn-cs"/>
              </a:rPr>
              <a:t>7 amphipods, 1 isopod species, Living in 55 seeps</a:t>
            </a:r>
          </a:p>
          <a:p>
            <a:r>
              <a:rPr lang="en-US" sz="1200" b="0" i="0" u="none" strike="noStrike" kern="1200" baseline="0" dirty="0">
                <a:solidFill>
                  <a:schemeClr val="tx1"/>
                </a:solidFill>
                <a:latin typeface="+mn-lt"/>
                <a:ea typeface="+mn-ea"/>
                <a:cs typeface="+mn-cs"/>
              </a:rPr>
              <a:t>That’s just DC - regionally, Culver - 13 amphipods, 5</a:t>
            </a:r>
          </a:p>
          <a:p>
            <a:r>
              <a:rPr lang="en-US" sz="1200" b="0" i="0" u="none" strike="noStrike" kern="1200" baseline="0" dirty="0">
                <a:solidFill>
                  <a:schemeClr val="tx1"/>
                </a:solidFill>
                <a:latin typeface="+mn-lt"/>
                <a:ea typeface="+mn-ea"/>
                <a:cs typeface="+mn-cs"/>
              </a:rPr>
              <a:t>isopods, 23 total shallow</a:t>
            </a:r>
          </a:p>
          <a:p>
            <a:r>
              <a:rPr lang="en-US" sz="1200" b="0" i="0" u="none" strike="noStrike" kern="1200" baseline="0" dirty="0">
                <a:solidFill>
                  <a:schemeClr val="tx1"/>
                </a:solidFill>
                <a:latin typeface="+mn-lt"/>
                <a:ea typeface="+mn-ea"/>
                <a:cs typeface="+mn-cs"/>
              </a:rPr>
              <a:t>Almost no other area of the world has so many</a:t>
            </a:r>
          </a:p>
          <a:p>
            <a:r>
              <a:rPr lang="en-US" sz="1200" b="0" i="0" u="none" strike="noStrike" kern="1200" baseline="0" dirty="0">
                <a:solidFill>
                  <a:schemeClr val="tx1"/>
                </a:solidFill>
                <a:latin typeface="+mn-lt"/>
                <a:ea typeface="+mn-ea"/>
                <a:cs typeface="+mn-cs"/>
              </a:rPr>
              <a:t>subterranean amphipod species</a:t>
            </a:r>
          </a:p>
          <a:p>
            <a:r>
              <a:rPr lang="en-US" sz="1200" b="0" i="0" u="none" strike="noStrike" kern="1200" baseline="0" dirty="0">
                <a:solidFill>
                  <a:schemeClr val="tx1"/>
                </a:solidFill>
                <a:latin typeface="+mn-lt"/>
                <a:ea typeface="+mn-ea"/>
                <a:cs typeface="+mn-cs"/>
              </a:rPr>
              <a:t>ALL in protected parklands – so need to protect those</a:t>
            </a:r>
          </a:p>
          <a:p>
            <a:r>
              <a:rPr lang="en-US" sz="1200" b="0" i="0" u="none" strike="noStrike" kern="1200" baseline="0" dirty="0">
                <a:solidFill>
                  <a:schemeClr val="tx1"/>
                </a:solidFill>
                <a:latin typeface="+mn-lt"/>
                <a:ea typeface="+mn-ea"/>
                <a:cs typeface="+mn-cs"/>
              </a:rPr>
              <a:t>(outside, paving over &amp; rainwater diversion</a:t>
            </a:r>
          </a:p>
          <a:p>
            <a:r>
              <a:rPr lang="en-US" sz="1200" b="0" i="0" u="none" strike="noStrike" kern="1200" baseline="0" dirty="0">
                <a:solidFill>
                  <a:schemeClr val="tx1"/>
                </a:solidFill>
                <a:latin typeface="+mn-lt"/>
                <a:ea typeface="+mn-ea"/>
                <a:cs typeface="+mn-cs"/>
              </a:rPr>
              <a:t>eliminated)</a:t>
            </a:r>
          </a:p>
          <a:p>
            <a:r>
              <a:rPr lang="en-US" sz="1200" b="0" i="0" u="none" strike="noStrike" kern="1200" baseline="0" dirty="0">
                <a:solidFill>
                  <a:schemeClr val="tx1"/>
                </a:solidFill>
                <a:latin typeface="+mn-lt"/>
                <a:ea typeface="+mn-ea"/>
                <a:cs typeface="+mn-cs"/>
              </a:rPr>
              <a:t>Parks decision making is one of the main justifications</a:t>
            </a:r>
          </a:p>
          <a:p>
            <a:r>
              <a:rPr lang="en-US" sz="1200" b="0" i="0" u="none" strike="noStrike" kern="1200" baseline="0" dirty="0">
                <a:solidFill>
                  <a:schemeClr val="tx1"/>
                </a:solidFill>
                <a:latin typeface="+mn-lt"/>
                <a:ea typeface="+mn-ea"/>
                <a:cs typeface="+mn-cs"/>
              </a:rPr>
              <a:t>for this research, along with characterizing the</a:t>
            </a:r>
          </a:p>
          <a:p>
            <a:r>
              <a:rPr lang="en-US" sz="1200" b="0" i="0" u="none" strike="noStrike" kern="1200" baseline="0" dirty="0">
                <a:solidFill>
                  <a:schemeClr val="tx1"/>
                </a:solidFill>
                <a:latin typeface="+mn-lt"/>
                <a:ea typeface="+mn-ea"/>
                <a:cs typeface="+mn-cs"/>
              </a:rPr>
              <a:t>habitat spatially.</a:t>
            </a:r>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9</a:t>
            </a:fld>
            <a:endParaRPr lang="en-US"/>
          </a:p>
        </p:txBody>
      </p:sp>
    </p:spTree>
    <p:extLst>
      <p:ext uri="{BB962C8B-B14F-4D97-AF65-F5344CB8AC3E}">
        <p14:creationId xmlns:p14="http://schemas.microsoft.com/office/powerpoint/2010/main" val="1242882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CB5FC-80A9-4288-B9EA-40DA0B701BAC}" type="slidenum">
              <a:rPr lang="en-US" smtClean="0"/>
              <a:t>10</a:t>
            </a:fld>
            <a:endParaRPr lang="en-US"/>
          </a:p>
        </p:txBody>
      </p:sp>
    </p:spTree>
    <p:extLst>
      <p:ext uri="{BB962C8B-B14F-4D97-AF65-F5344CB8AC3E}">
        <p14:creationId xmlns:p14="http://schemas.microsoft.com/office/powerpoint/2010/main" val="244862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3795" y="138546"/>
            <a:ext cx="10353762" cy="12573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318655"/>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8.png"/><Relationship Id="rId7" Type="http://schemas.openxmlformats.org/officeDocument/2006/relationships/slide" Target="slide1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371/journal.pone.0160408"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doi.org/10.1016/b978-012323445-2/50003-1"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3986/ac.v41i2-3.564" TargetMode="External"/><Relationship Id="rId3" Type="http://schemas.openxmlformats.org/officeDocument/2006/relationships/hyperlink" Target="https://doi.org/10.1007/s001140100246" TargetMode="External"/><Relationship Id="rId7" Type="http://schemas.openxmlformats.org/officeDocument/2006/relationships/hyperlink" Target="http://ebookcentral.proquest.com/lib/aul/detail.action?docID=3317424"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doi.org/10.1093/besa/15.3.237" TargetMode="External"/><Relationship Id="rId5" Type="http://schemas.openxmlformats.org/officeDocument/2006/relationships/hyperlink" Target="https://doi.org/10.1002/eco.2044" TargetMode="External"/><Relationship Id="rId4" Type="http://schemas.openxmlformats.org/officeDocument/2006/relationships/hyperlink" Target="https://doi.org/10.1016/B978-012323448-3/50003-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a:t>Thesis Proposal</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solidFill>
                  <a:srgbClr val="FC09CC"/>
                </a:solidFill>
              </a:rPr>
              <a:t>Elizabeth Burch</a:t>
            </a:r>
          </a:p>
        </p:txBody>
      </p:sp>
      <p:grpSp>
        <p:nvGrpSpPr>
          <p:cNvPr id="7" name="Group 6">
            <a:extLst>
              <a:ext uri="{FF2B5EF4-FFF2-40B4-BE49-F238E27FC236}">
                <a16:creationId xmlns:a16="http://schemas.microsoft.com/office/drawing/2014/main" id="{A064B360-6DC1-47E7-832A-1EF22B7497A7}"/>
              </a:ext>
            </a:extLst>
          </p:cNvPr>
          <p:cNvGrpSpPr/>
          <p:nvPr/>
        </p:nvGrpSpPr>
        <p:grpSpPr>
          <a:xfrm>
            <a:off x="5777317" y="332519"/>
            <a:ext cx="5291664" cy="6525481"/>
            <a:chOff x="-1" y="10"/>
            <a:chExt cx="6095997" cy="7220819"/>
          </a:xfrm>
        </p:grpSpPr>
        <p:pic>
          <p:nvPicPr>
            <p:cNvPr id="8" name="Picture 7" descr="A view of a city&#10;&#10;Description automatically generated">
              <a:extLst>
                <a:ext uri="{FF2B5EF4-FFF2-40B4-BE49-F238E27FC236}">
                  <a16:creationId xmlns:a16="http://schemas.microsoft.com/office/drawing/2014/main" id="{04DDC08A-22F9-446E-ACBC-3D8C73DD1C87}"/>
                </a:ext>
              </a:extLst>
            </p:cNvPr>
            <p:cNvPicPr>
              <a:picLocks noChangeAspect="1"/>
            </p:cNvPicPr>
            <p:nvPr/>
          </p:nvPicPr>
          <p:blipFill rotWithShape="1">
            <a:blip r:embed="rId5"/>
            <a:srcRect l="15063" r="14716" b="2"/>
            <a:stretch/>
          </p:blipFill>
          <p:spPr>
            <a:xfrm>
              <a:off x="1" y="10"/>
              <a:ext cx="6095995" cy="6857990"/>
            </a:xfrm>
            <a:prstGeom prst="rect">
              <a:avLst/>
            </a:prstGeom>
          </p:spPr>
        </p:pic>
        <p:sp>
          <p:nvSpPr>
            <p:cNvPr id="9" name="TextBox 8">
              <a:extLst>
                <a:ext uri="{FF2B5EF4-FFF2-40B4-BE49-F238E27FC236}">
                  <a16:creationId xmlns:a16="http://schemas.microsoft.com/office/drawing/2014/main" id="{396A7275-2C10-405F-9162-8A21FD19B933}"/>
                </a:ext>
              </a:extLst>
            </p:cNvPr>
            <p:cNvSpPr txBox="1"/>
            <p:nvPr/>
          </p:nvSpPr>
          <p:spPr>
            <a:xfrm>
              <a:off x="-1" y="6469812"/>
              <a:ext cx="5918663" cy="751017"/>
            </a:xfrm>
            <a:prstGeom prst="rect">
              <a:avLst/>
            </a:prstGeom>
            <a:noFill/>
          </p:spPr>
          <p:txBody>
            <a:bodyPr wrap="square" rtlCol="0">
              <a:spAutoFit/>
            </a:bodyPr>
            <a:lstStyle/>
            <a:p>
              <a:pPr>
                <a:spcAft>
                  <a:spcPts val="600"/>
                </a:spcAft>
              </a:pPr>
              <a:r>
                <a:rPr lang="en-US"/>
                <a:t>The Library of Congress, Carol M. Highsmith Archive.</a:t>
              </a:r>
            </a:p>
          </p:txBody>
        </p:sp>
      </p:gr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D193F2E1-9223-4F69-A030-0C4246EAB8C2}"/>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a:t>Research Questions</a:t>
            </a:r>
          </a:p>
        </p:txBody>
      </p:sp>
      <p:sp>
        <p:nvSpPr>
          <p:cNvPr id="3" name="TextBox 2">
            <a:extLst>
              <a:ext uri="{FF2B5EF4-FFF2-40B4-BE49-F238E27FC236}">
                <a16:creationId xmlns:a16="http://schemas.microsoft.com/office/drawing/2014/main" id="{BCD7376C-4939-4538-9BEC-F67D244D203E}"/>
              </a:ext>
            </a:extLst>
          </p:cNvPr>
          <p:cNvSpPr txBox="1"/>
          <p:nvPr/>
        </p:nvSpPr>
        <p:spPr>
          <a:xfrm>
            <a:off x="6900493" y="1732449"/>
            <a:ext cx="4403596" cy="4058751"/>
          </a:xfrm>
          <a:prstGeom prst="rect">
            <a:avLst/>
          </a:prstGeom>
        </p:spPr>
        <p:txBody>
          <a:bodyPr vert="horz" lIns="91440" tIns="45720" rIns="91440" bIns="45720" rtlCol="0" anchor="t">
            <a:normAutofit/>
          </a:bodyPr>
          <a:lstStyle/>
          <a:p>
            <a:pPr marL="342900" marR="0" lvl="0" indent="-342900" defTabSz="4572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Is there an “edge” and a “core” for this habitat?  Can an edge buffer distance be defined?  Is the edge defined by roads, or also by yards or other pervious surfaces?  </a:t>
            </a:r>
          </a:p>
          <a:p>
            <a:pPr marL="342900" marR="0" lvl="0" indent="-342900" defTabSz="457200">
              <a:lnSpc>
                <a:spcPct val="90000"/>
              </a:lnSpc>
              <a:spcBef>
                <a:spcPct val="20000"/>
              </a:spcBef>
              <a:spcAft>
                <a:spcPts val="600"/>
              </a:spcAft>
              <a:buClr>
                <a:schemeClr val="tx2"/>
              </a:buClr>
              <a:buSzPct val="70000"/>
              <a:buFont typeface="Wingdings 2" charset="2"/>
              <a:buAutoNum type="arabicPeriod"/>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marR="0" lvl="0" indent="-342900" defTabSz="4572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What is the spatial relationship between seeps and land patches?  Is there a minimum number of seeps per land patch, per area, or minimum patch area required for a population to exist there?  </a:t>
            </a:r>
          </a:p>
          <a:p>
            <a:pPr marL="342900" marR="0" lvl="0" indent="-342900" defTabSz="457200">
              <a:lnSpc>
                <a:spcPct val="90000"/>
              </a:lnSpc>
              <a:spcBef>
                <a:spcPct val="20000"/>
              </a:spcBef>
              <a:spcAft>
                <a:spcPts val="600"/>
              </a:spcAft>
              <a:buClr>
                <a:schemeClr val="tx2"/>
              </a:buClr>
              <a:buSzPct val="70000"/>
              <a:buFont typeface="Wingdings 2" charset="2"/>
              <a:buAutoNum type="arabicPeriod"/>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marR="0" lvl="0" indent="-342900" defTabSz="4572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Are there spatial covariates (surface features, patch dynamics, or isolation) that can predict whether seeps are inhabited or not?  Or inhabited by two or more species?  Or by any individual species?</a:t>
            </a:r>
          </a:p>
          <a:p>
            <a:pPr marL="342900" marR="0" lvl="0" indent="-342900" defTabSz="457200">
              <a:lnSpc>
                <a:spcPct val="90000"/>
              </a:lnSpc>
              <a:spcBef>
                <a:spcPct val="20000"/>
              </a:spcBef>
              <a:spcAft>
                <a:spcPts val="600"/>
              </a:spcAft>
              <a:buClr>
                <a:schemeClr val="tx2"/>
              </a:buClr>
              <a:buSzPct val="70000"/>
              <a:buFont typeface="Wingdings 2" charset="2"/>
              <a:buAutoNum type="arabicPeriod"/>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marR="0" lvl="0" indent="-342900" defTabSz="4572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Which currently inhabited land patches are nearing those minimums, and so at risk of becoming uninhabitable if further habitat destruction occurs there?</a:t>
            </a:r>
          </a:p>
        </p:txBody>
      </p:sp>
      <p:grpSp>
        <p:nvGrpSpPr>
          <p:cNvPr id="6" name="Group 5">
            <a:extLst>
              <a:ext uri="{FF2B5EF4-FFF2-40B4-BE49-F238E27FC236}">
                <a16:creationId xmlns:a16="http://schemas.microsoft.com/office/drawing/2014/main" id="{0470EDDA-D973-425C-9642-E21CA5DC34B3}"/>
              </a:ext>
            </a:extLst>
          </p:cNvPr>
          <p:cNvGrpSpPr/>
          <p:nvPr/>
        </p:nvGrpSpPr>
        <p:grpSpPr>
          <a:xfrm>
            <a:off x="-8622" y="10"/>
            <a:ext cx="6265646" cy="6857990"/>
            <a:chOff x="-8622" y="10"/>
            <a:chExt cx="6265646" cy="6857990"/>
          </a:xfrm>
        </p:grpSpPr>
        <p:pic>
          <p:nvPicPr>
            <p:cNvPr id="14" name="Picture 13" descr="A large city landscape&#10;&#10;Description automatically generated">
              <a:extLst>
                <a:ext uri="{FF2B5EF4-FFF2-40B4-BE49-F238E27FC236}">
                  <a16:creationId xmlns:a16="http://schemas.microsoft.com/office/drawing/2014/main" id="{19FC3BA7-A655-4A99-9DB2-23F04670125A}"/>
                </a:ext>
              </a:extLst>
            </p:cNvPr>
            <p:cNvPicPr>
              <a:picLocks noChangeAspect="1"/>
            </p:cNvPicPr>
            <p:nvPr/>
          </p:nvPicPr>
          <p:blipFill rotWithShape="1">
            <a:blip r:embed="rId5"/>
            <a:srcRect l="23279" r="26721"/>
            <a:stretch/>
          </p:blipFill>
          <p:spPr>
            <a:xfrm>
              <a:off x="-8622" y="10"/>
              <a:ext cx="6096000" cy="6857990"/>
            </a:xfrm>
            <a:prstGeom prst="rect">
              <a:avLst/>
            </a:prstGeom>
          </p:spPr>
        </p:pic>
        <p:sp>
          <p:nvSpPr>
            <p:cNvPr id="4" name="TextBox 3">
              <a:extLst>
                <a:ext uri="{FF2B5EF4-FFF2-40B4-BE49-F238E27FC236}">
                  <a16:creationId xmlns:a16="http://schemas.microsoft.com/office/drawing/2014/main" id="{5C24B6EC-0E17-4144-B8FC-7740AEB3E57C}"/>
                </a:ext>
              </a:extLst>
            </p:cNvPr>
            <p:cNvSpPr txBox="1"/>
            <p:nvPr/>
          </p:nvSpPr>
          <p:spPr>
            <a:xfrm>
              <a:off x="-1" y="6483927"/>
              <a:ext cx="6257025" cy="369332"/>
            </a:xfrm>
            <a:prstGeom prst="rect">
              <a:avLst/>
            </a:prstGeom>
            <a:noFill/>
          </p:spPr>
          <p:txBody>
            <a:bodyPr wrap="square" rtlCol="0">
              <a:spAutoFit/>
            </a:bodyPr>
            <a:lstStyle/>
            <a:p>
              <a:r>
                <a:rPr lang="en-US" dirty="0"/>
                <a:t>The Library of Congress, Carol M. Highsmith Archive.</a:t>
              </a:r>
            </a:p>
          </p:txBody>
        </p:sp>
      </p:grpSp>
    </p:spTree>
    <p:extLst>
      <p:ext uri="{BB962C8B-B14F-4D97-AF65-F5344CB8AC3E}">
        <p14:creationId xmlns:p14="http://schemas.microsoft.com/office/powerpoint/2010/main" val="2706659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1450804" y="5644662"/>
            <a:ext cx="9440034" cy="755848"/>
          </a:xfrm>
        </p:spPr>
        <p:txBody>
          <a:bodyPr vert="horz" lIns="91440" tIns="45720" rIns="91440" bIns="45720" rtlCol="0" anchor="b">
            <a:normAutofit/>
          </a:bodyPr>
          <a:lstStyle/>
          <a:p>
            <a:r>
              <a:rPr lang="en-US" sz="4800" dirty="0"/>
              <a:t>Context: Previous work in study area</a:t>
            </a:r>
          </a:p>
        </p:txBody>
      </p:sp>
      <p:pic>
        <p:nvPicPr>
          <p:cNvPr id="15" name="Picture 8">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4" name="Picture 3">
            <a:extLst>
              <a:ext uri="{FF2B5EF4-FFF2-40B4-BE49-F238E27FC236}">
                <a16:creationId xmlns:a16="http://schemas.microsoft.com/office/drawing/2014/main" id="{F0809D18-6001-4DC2-BAA1-2B88A2313180}"/>
              </a:ext>
            </a:extLst>
          </p:cNvPr>
          <p:cNvPicPr>
            <a:picLocks noChangeAspect="1"/>
          </p:cNvPicPr>
          <p:nvPr/>
        </p:nvPicPr>
        <p:blipFill>
          <a:blip r:embed="rId5"/>
          <a:stretch>
            <a:fillRect/>
          </a:stretch>
        </p:blipFill>
        <p:spPr>
          <a:xfrm>
            <a:off x="1289376" y="839047"/>
            <a:ext cx="4350609" cy="3219450"/>
          </a:xfrm>
          <a:prstGeom prst="rect">
            <a:avLst/>
          </a:prstGeom>
        </p:spPr>
      </p:pic>
      <p:pic>
        <p:nvPicPr>
          <p:cNvPr id="3" name="Picture 2">
            <a:extLst>
              <a:ext uri="{FF2B5EF4-FFF2-40B4-BE49-F238E27FC236}">
                <a16:creationId xmlns:a16="http://schemas.microsoft.com/office/drawing/2014/main" id="{E60B0671-1E33-4C76-8B7A-CEF7AC78614B}"/>
              </a:ext>
            </a:extLst>
          </p:cNvPr>
          <p:cNvPicPr>
            <a:picLocks noChangeAspect="1"/>
          </p:cNvPicPr>
          <p:nvPr/>
        </p:nvPicPr>
        <p:blipFill>
          <a:blip r:embed="rId6"/>
          <a:stretch>
            <a:fillRect/>
          </a:stretch>
        </p:blipFill>
        <p:spPr>
          <a:xfrm>
            <a:off x="6170821" y="1587750"/>
            <a:ext cx="5102352" cy="1722044"/>
          </a:xfrm>
          <a:prstGeom prst="rect">
            <a:avLst/>
          </a:prstGeom>
        </p:spPr>
      </p:pic>
      <p:sp>
        <p:nvSpPr>
          <p:cNvPr id="5" name="TextBox 4">
            <a:extLst>
              <a:ext uri="{FF2B5EF4-FFF2-40B4-BE49-F238E27FC236}">
                <a16:creationId xmlns:a16="http://schemas.microsoft.com/office/drawing/2014/main" id="{D11DC90E-1CF4-4E97-B121-75A69F460816}"/>
              </a:ext>
            </a:extLst>
          </p:cNvPr>
          <p:cNvSpPr txBox="1"/>
          <p:nvPr/>
        </p:nvSpPr>
        <p:spPr>
          <a:xfrm>
            <a:off x="6170821" y="3309794"/>
            <a:ext cx="3377625" cy="369332"/>
          </a:xfrm>
          <a:prstGeom prst="rect">
            <a:avLst/>
          </a:prstGeom>
          <a:noFill/>
        </p:spPr>
        <p:txBody>
          <a:bodyPr wrap="square" rtlCol="0">
            <a:spAutoFit/>
          </a:bodyPr>
          <a:lstStyle/>
          <a:p>
            <a:r>
              <a:rPr lang="en-US" dirty="0"/>
              <a:t>(</a:t>
            </a:r>
            <a:r>
              <a:rPr lang="en-US" dirty="0" err="1"/>
              <a:t>Keany</a:t>
            </a:r>
            <a:r>
              <a:rPr lang="en-US" dirty="0"/>
              <a:t> et al. 2019)</a:t>
            </a:r>
          </a:p>
        </p:txBody>
      </p:sp>
    </p:spTree>
    <p:extLst>
      <p:ext uri="{BB962C8B-B14F-4D97-AF65-F5344CB8AC3E}">
        <p14:creationId xmlns:p14="http://schemas.microsoft.com/office/powerpoint/2010/main" val="258261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3D78F00-2B45-48EE-8460-89637AFB3317}"/>
              </a:ext>
            </a:extLst>
          </p:cNvPr>
          <p:cNvGrpSpPr/>
          <p:nvPr/>
        </p:nvGrpSpPr>
        <p:grpSpPr>
          <a:xfrm>
            <a:off x="-1" y="10"/>
            <a:ext cx="6095997" cy="6857990"/>
            <a:chOff x="-1" y="10"/>
            <a:chExt cx="6095997" cy="6857990"/>
          </a:xfrm>
        </p:grpSpPr>
        <p:pic>
          <p:nvPicPr>
            <p:cNvPr id="2" name="Picture 1">
              <a:extLst>
                <a:ext uri="{FF2B5EF4-FFF2-40B4-BE49-F238E27FC236}">
                  <a16:creationId xmlns:a16="http://schemas.microsoft.com/office/drawing/2014/main" id="{BD8F1020-2E33-4312-9C5C-2594143BB922}"/>
                </a:ext>
              </a:extLst>
            </p:cNvPr>
            <p:cNvPicPr>
              <a:picLocks noChangeAspect="1"/>
            </p:cNvPicPr>
            <p:nvPr/>
          </p:nvPicPr>
          <p:blipFill rotWithShape="1">
            <a:blip r:embed="rId4"/>
            <a:srcRect l="15063" r="14716" b="2"/>
            <a:stretch/>
          </p:blipFill>
          <p:spPr>
            <a:xfrm>
              <a:off x="1" y="10"/>
              <a:ext cx="6095995" cy="6857990"/>
            </a:xfrm>
            <a:prstGeom prst="rect">
              <a:avLst/>
            </a:prstGeom>
          </p:spPr>
        </p:pic>
        <p:sp>
          <p:nvSpPr>
            <p:cNvPr id="18" name="TextBox 17">
              <a:extLst>
                <a:ext uri="{FF2B5EF4-FFF2-40B4-BE49-F238E27FC236}">
                  <a16:creationId xmlns:a16="http://schemas.microsoft.com/office/drawing/2014/main" id="{CA6D366C-0168-429C-A98C-0DE98AB42EC5}"/>
                </a:ext>
              </a:extLst>
            </p:cNvPr>
            <p:cNvSpPr txBox="1"/>
            <p:nvPr/>
          </p:nvSpPr>
          <p:spPr>
            <a:xfrm>
              <a:off x="-1" y="6469812"/>
              <a:ext cx="5918663" cy="383447"/>
            </a:xfrm>
            <a:prstGeom prst="rect">
              <a:avLst/>
            </a:prstGeom>
            <a:noFill/>
          </p:spPr>
          <p:txBody>
            <a:bodyPr wrap="square" rtlCol="0">
              <a:spAutoFit/>
            </a:bodyPr>
            <a:lstStyle/>
            <a:p>
              <a:r>
                <a:rPr lang="en-US" dirty="0"/>
                <a:t>The Library of Congress, Carol M. Highsmith Archive.</a:t>
              </a:r>
            </a:p>
          </p:txBody>
        </p:sp>
      </p:grpSp>
      <p:sp useBgFill="1">
        <p:nvSpPr>
          <p:cNvPr id="1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D2A9A8C-94A7-480E-803E-CA15820D2332}"/>
              </a:ext>
            </a:extLst>
          </p:cNvPr>
          <p:cNvSpPr txBox="1"/>
          <p:nvPr/>
        </p:nvSpPr>
        <p:spPr>
          <a:xfrm>
            <a:off x="913795" y="845388"/>
            <a:ext cx="3596420" cy="979016"/>
          </a:xfrm>
          <a:prstGeom prst="rect">
            <a:avLst/>
          </a:prstGeom>
        </p:spPr>
        <p:txBody>
          <a:bodyPr vert="horz" lIns="91440" tIns="45720" rIns="91440" bIns="45720" rtlCol="0" anchor="b">
            <a:normAutofit/>
          </a:bodyPr>
          <a:lstStyle/>
          <a:p>
            <a:pPr defTabSz="457200">
              <a:lnSpc>
                <a:spcPct val="90000"/>
              </a:lnSpc>
              <a:spcBef>
                <a:spcPct val="0"/>
              </a:spcBef>
              <a:spcAft>
                <a:spcPts val="600"/>
              </a:spcAft>
              <a:buClr>
                <a:schemeClr val="tx2"/>
              </a:buClr>
              <a:buSzPct val="70000"/>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Protection map of National Capital Parks-East with 50m buffers around all seepage springs (Culver and Keany 2019)</a:t>
            </a:r>
          </a:p>
        </p:txBody>
      </p:sp>
      <p:sp>
        <p:nvSpPr>
          <p:cNvPr id="5" name="Rectangle 4">
            <a:extLst>
              <a:ext uri="{FF2B5EF4-FFF2-40B4-BE49-F238E27FC236}">
                <a16:creationId xmlns:a16="http://schemas.microsoft.com/office/drawing/2014/main" id="{2291CD89-4E2F-4916-919B-D8CB757EBF59}"/>
              </a:ext>
            </a:extLst>
          </p:cNvPr>
          <p:cNvSpPr/>
          <p:nvPr/>
        </p:nvSpPr>
        <p:spPr>
          <a:xfrm>
            <a:off x="913795" y="3823856"/>
            <a:ext cx="3531684" cy="1823570"/>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“All activities within these zones should be curtailed to protect these rare and unique organisms. Special attention should be given to those sites close to major roadways in hopes of diminishing excessive road salt and run‐off from entering the seeps.”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Keany</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et al. 2019)</a:t>
            </a:r>
          </a:p>
        </p:txBody>
      </p:sp>
      <p:pic>
        <p:nvPicPr>
          <p:cNvPr id="3" name="Picture 2">
            <a:extLst>
              <a:ext uri="{FF2B5EF4-FFF2-40B4-BE49-F238E27FC236}">
                <a16:creationId xmlns:a16="http://schemas.microsoft.com/office/drawing/2014/main" id="{EE13DCE3-313A-4302-8CC8-A4264E679C59}"/>
              </a:ext>
            </a:extLst>
          </p:cNvPr>
          <p:cNvPicPr>
            <a:picLocks noChangeAspect="1"/>
          </p:cNvPicPr>
          <p:nvPr/>
        </p:nvPicPr>
        <p:blipFill rotWithShape="1">
          <a:blip r:embed="rId5"/>
          <a:srcRect r="5185"/>
          <a:stretch/>
        </p:blipFill>
        <p:spPr>
          <a:xfrm>
            <a:off x="6095996" y="10"/>
            <a:ext cx="6095992" cy="6857990"/>
          </a:xfrm>
          <a:prstGeom prst="rect">
            <a:avLst/>
          </a:prstGeom>
        </p:spPr>
      </p:pic>
      <p:cxnSp>
        <p:nvCxnSpPr>
          <p:cNvPr id="19" name="Straight Connector 18">
            <a:extLst>
              <a:ext uri="{FF2B5EF4-FFF2-40B4-BE49-F238E27FC236}">
                <a16:creationId xmlns:a16="http://schemas.microsoft.com/office/drawing/2014/main" id="{EE272415-1661-4C35-87EC-4F1810576A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98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276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sz="3300" dirty="0"/>
              <a:t>Context: Metapopulations and Fragmentation</a:t>
            </a:r>
          </a:p>
        </p:txBody>
      </p:sp>
      <p:pic>
        <p:nvPicPr>
          <p:cNvPr id="3" name="Picture 2">
            <a:extLst>
              <a:ext uri="{FF2B5EF4-FFF2-40B4-BE49-F238E27FC236}">
                <a16:creationId xmlns:a16="http://schemas.microsoft.com/office/drawing/2014/main" id="{1875F42A-49E5-41CD-A61D-9CAA030D5621}"/>
              </a:ext>
            </a:extLst>
          </p:cNvPr>
          <p:cNvPicPr>
            <a:picLocks noChangeAspect="1"/>
          </p:cNvPicPr>
          <p:nvPr/>
        </p:nvPicPr>
        <p:blipFill>
          <a:blip r:embed="rId3"/>
          <a:stretch>
            <a:fillRect/>
          </a:stretch>
        </p:blipFill>
        <p:spPr>
          <a:xfrm>
            <a:off x="5738160" y="821595"/>
            <a:ext cx="5810373" cy="5214809"/>
          </a:xfrm>
          <a:prstGeom prst="rect">
            <a:avLst/>
          </a:prstGeom>
        </p:spPr>
      </p:pic>
      <p:sp>
        <p:nvSpPr>
          <p:cNvPr id="4" name="TextBox 3">
            <a:extLst>
              <a:ext uri="{FF2B5EF4-FFF2-40B4-BE49-F238E27FC236}">
                <a16:creationId xmlns:a16="http://schemas.microsoft.com/office/drawing/2014/main" id="{8E5F070F-2EC6-40AE-870C-B11C96D195C3}"/>
              </a:ext>
            </a:extLst>
          </p:cNvPr>
          <p:cNvSpPr txBox="1"/>
          <p:nvPr/>
        </p:nvSpPr>
        <p:spPr>
          <a:xfrm>
            <a:off x="5943600" y="6036404"/>
            <a:ext cx="50643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Hanski</a:t>
            </a:r>
            <a:r>
              <a:rPr lang="en-US" dirty="0">
                <a:solidFill>
                  <a:schemeClr val="bg1"/>
                </a:solidFill>
              </a:rPr>
              <a:t> and </a:t>
            </a:r>
            <a:r>
              <a:rPr lang="en-US" dirty="0" err="1">
                <a:solidFill>
                  <a:schemeClr val="bg1"/>
                </a:solidFill>
              </a:rPr>
              <a:t>Gaggiotti</a:t>
            </a:r>
            <a:r>
              <a:rPr lang="en-US" dirty="0">
                <a:solidFill>
                  <a:schemeClr val="bg1"/>
                </a:solidFill>
              </a:rPr>
              <a:t> 2004)</a:t>
            </a:r>
          </a:p>
        </p:txBody>
      </p:sp>
    </p:spTree>
    <p:extLst>
      <p:ext uri="{BB962C8B-B14F-4D97-AF65-F5344CB8AC3E}">
        <p14:creationId xmlns:p14="http://schemas.microsoft.com/office/powerpoint/2010/main" val="212480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normAutofit fontScale="90000"/>
          </a:bodyPr>
          <a:lstStyle/>
          <a:p>
            <a:r>
              <a:rPr lang="en-US" dirty="0"/>
              <a:t>Context: Metapopulations and Fragmentation</a:t>
            </a:r>
          </a:p>
        </p:txBody>
      </p:sp>
      <p:pic>
        <p:nvPicPr>
          <p:cNvPr id="3" name="Picture 2">
            <a:extLst>
              <a:ext uri="{FF2B5EF4-FFF2-40B4-BE49-F238E27FC236}">
                <a16:creationId xmlns:a16="http://schemas.microsoft.com/office/drawing/2014/main" id="{E4D5EEBD-451C-4BC7-B67D-CD25AC556EBC}"/>
              </a:ext>
            </a:extLst>
          </p:cNvPr>
          <p:cNvPicPr>
            <a:picLocks noChangeAspect="1"/>
          </p:cNvPicPr>
          <p:nvPr/>
        </p:nvPicPr>
        <p:blipFill>
          <a:blip r:embed="rId3"/>
          <a:stretch>
            <a:fillRect/>
          </a:stretch>
        </p:blipFill>
        <p:spPr>
          <a:xfrm>
            <a:off x="2803272" y="1771334"/>
            <a:ext cx="6574808" cy="4053849"/>
          </a:xfrm>
          <a:prstGeom prst="rect">
            <a:avLst/>
          </a:prstGeom>
        </p:spPr>
      </p:pic>
      <p:sp>
        <p:nvSpPr>
          <p:cNvPr id="4" name="TextBox 3">
            <a:extLst>
              <a:ext uri="{FF2B5EF4-FFF2-40B4-BE49-F238E27FC236}">
                <a16:creationId xmlns:a16="http://schemas.microsoft.com/office/drawing/2014/main" id="{7617D4FF-5623-4AD0-AA4C-F04F2F59445C}"/>
              </a:ext>
            </a:extLst>
          </p:cNvPr>
          <p:cNvSpPr txBox="1"/>
          <p:nvPr/>
        </p:nvSpPr>
        <p:spPr>
          <a:xfrm>
            <a:off x="2795954" y="5873262"/>
            <a:ext cx="4360984" cy="369332"/>
          </a:xfrm>
          <a:prstGeom prst="rect">
            <a:avLst/>
          </a:prstGeom>
          <a:noFill/>
        </p:spPr>
        <p:txBody>
          <a:bodyPr wrap="square" rtlCol="0">
            <a:spAutoFit/>
          </a:bodyPr>
          <a:lstStyle/>
          <a:p>
            <a:r>
              <a:rPr lang="en-US" dirty="0"/>
              <a:t>(</a:t>
            </a:r>
            <a:r>
              <a:rPr lang="en-US" dirty="0" err="1"/>
              <a:t>Hanski</a:t>
            </a:r>
            <a:r>
              <a:rPr lang="en-US" dirty="0"/>
              <a:t> and </a:t>
            </a:r>
            <a:r>
              <a:rPr lang="en-US" dirty="0" err="1"/>
              <a:t>Gaggiotti</a:t>
            </a:r>
            <a:r>
              <a:rPr lang="en-US" dirty="0"/>
              <a:t> 2004)</a:t>
            </a:r>
          </a:p>
        </p:txBody>
      </p:sp>
    </p:spTree>
    <p:extLst>
      <p:ext uri="{BB962C8B-B14F-4D97-AF65-F5344CB8AC3E}">
        <p14:creationId xmlns:p14="http://schemas.microsoft.com/office/powerpoint/2010/main" val="419380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402337" y="249562"/>
            <a:ext cx="3382832" cy="755673"/>
          </a:xfrm>
        </p:spPr>
        <p:txBody>
          <a:bodyPr vert="horz" lIns="91440" tIns="45720" rIns="91440" bIns="45720" rtlCol="0" anchor="b">
            <a:normAutofit fontScale="90000"/>
          </a:bodyPr>
          <a:lstStyle/>
          <a:p>
            <a:pPr algn="l"/>
            <a:r>
              <a:rPr lang="en-US" sz="4200" dirty="0"/>
              <a:t>Patch dynamics</a:t>
            </a:r>
          </a:p>
        </p:txBody>
      </p:sp>
      <p:pic>
        <p:nvPicPr>
          <p:cNvPr id="5" name="Picture 4">
            <a:extLst>
              <a:ext uri="{FF2B5EF4-FFF2-40B4-BE49-F238E27FC236}">
                <a16:creationId xmlns:a16="http://schemas.microsoft.com/office/drawing/2014/main" id="{44610F2F-953C-4320-840D-8F18D6F53634}"/>
              </a:ext>
            </a:extLst>
          </p:cNvPr>
          <p:cNvPicPr>
            <a:picLocks noChangeAspect="1"/>
          </p:cNvPicPr>
          <p:nvPr/>
        </p:nvPicPr>
        <p:blipFill rotWithShape="1">
          <a:blip r:embed="rId4"/>
          <a:srcRect r="17292"/>
          <a:stretch/>
        </p:blipFill>
        <p:spPr>
          <a:xfrm>
            <a:off x="4654297" y="10"/>
            <a:ext cx="7537704" cy="6857990"/>
          </a:xfrm>
          <a:prstGeom prst="rect">
            <a:avLst/>
          </a:prstGeom>
        </p:spPr>
      </p:pic>
      <p:sp>
        <p:nvSpPr>
          <p:cNvPr id="6" name="TextBox 5">
            <a:extLst>
              <a:ext uri="{FF2B5EF4-FFF2-40B4-BE49-F238E27FC236}">
                <a16:creationId xmlns:a16="http://schemas.microsoft.com/office/drawing/2014/main" id="{CB363C7B-B4A9-4260-AF21-1B814A03604D}"/>
              </a:ext>
            </a:extLst>
          </p:cNvPr>
          <p:cNvSpPr txBox="1"/>
          <p:nvPr/>
        </p:nvSpPr>
        <p:spPr>
          <a:xfrm>
            <a:off x="585216" y="1048191"/>
            <a:ext cx="365940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Edge effects</a:t>
            </a:r>
          </a:p>
          <a:p>
            <a:pPr marL="285750" indent="-285750">
              <a:buFont typeface="Arial" panose="020B0604020202020204" pitchFamily="34" charset="0"/>
              <a:buChar char="•"/>
            </a:pPr>
            <a:r>
              <a:rPr lang="en-US" dirty="0"/>
              <a:t>Edge / buffer distance</a:t>
            </a:r>
          </a:p>
          <a:p>
            <a:pPr marL="285750" indent="-285750">
              <a:buFont typeface="Arial" panose="020B0604020202020204" pitchFamily="34" charset="0"/>
              <a:buChar char="•"/>
            </a:pPr>
            <a:r>
              <a:rPr lang="en-US" dirty="0"/>
              <a:t>Core area</a:t>
            </a:r>
          </a:p>
          <a:p>
            <a:pPr marL="285750" indent="-285750">
              <a:buFont typeface="Arial" panose="020B0604020202020204" pitchFamily="34" charset="0"/>
              <a:buChar char="•"/>
            </a:pPr>
            <a:r>
              <a:rPr lang="en-US" dirty="0"/>
              <a:t>Compactness</a:t>
            </a:r>
          </a:p>
        </p:txBody>
      </p:sp>
      <p:sp>
        <p:nvSpPr>
          <p:cNvPr id="7" name="TextBox 6">
            <a:extLst>
              <a:ext uri="{FF2B5EF4-FFF2-40B4-BE49-F238E27FC236}">
                <a16:creationId xmlns:a16="http://schemas.microsoft.com/office/drawing/2014/main" id="{7D49B08C-8D14-4E8C-83F2-91351C006CF5}"/>
              </a:ext>
            </a:extLst>
          </p:cNvPr>
          <p:cNvSpPr txBox="1"/>
          <p:nvPr/>
        </p:nvSpPr>
        <p:spPr>
          <a:xfrm>
            <a:off x="4654297" y="6303992"/>
            <a:ext cx="4242816" cy="553998"/>
          </a:xfrm>
          <a:prstGeom prst="rect">
            <a:avLst/>
          </a:prstGeom>
          <a:noFill/>
        </p:spPr>
        <p:txBody>
          <a:bodyPr wrap="square" rtlCol="0">
            <a:spAutoFit/>
          </a:bodyPr>
          <a:lstStyle/>
          <a:p>
            <a:r>
              <a:rPr lang="en-US" sz="1500" dirty="0"/>
              <a:t>Aldo </a:t>
            </a:r>
            <a:r>
              <a:rPr lang="en-US" sz="1500" dirty="0" err="1"/>
              <a:t>Leoplod</a:t>
            </a:r>
            <a:r>
              <a:rPr lang="en-US" sz="1500" dirty="0"/>
              <a:t>  (Aldo Leopold Foundation)</a:t>
            </a:r>
          </a:p>
          <a:p>
            <a:r>
              <a:rPr lang="en-US" sz="1500" dirty="0"/>
              <a:t>https://edgeeffects.net/why-edge-effects/</a:t>
            </a:r>
          </a:p>
        </p:txBody>
      </p:sp>
      <p:sp>
        <p:nvSpPr>
          <p:cNvPr id="9" name="Title 1">
            <a:extLst>
              <a:ext uri="{FF2B5EF4-FFF2-40B4-BE49-F238E27FC236}">
                <a16:creationId xmlns:a16="http://schemas.microsoft.com/office/drawing/2014/main" id="{C3DBF949-D30A-41B9-8EE8-B5AEF634F39D}"/>
              </a:ext>
            </a:extLst>
          </p:cNvPr>
          <p:cNvSpPr txBox="1">
            <a:spLocks/>
          </p:cNvSpPr>
          <p:nvPr/>
        </p:nvSpPr>
        <p:spPr>
          <a:xfrm>
            <a:off x="402337" y="2538434"/>
            <a:ext cx="4005072" cy="53540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t>Isolation/Connectivity</a:t>
            </a:r>
          </a:p>
        </p:txBody>
      </p:sp>
      <p:sp>
        <p:nvSpPr>
          <p:cNvPr id="8" name="TextBox 7">
            <a:extLst>
              <a:ext uri="{FF2B5EF4-FFF2-40B4-BE49-F238E27FC236}">
                <a16:creationId xmlns:a16="http://schemas.microsoft.com/office/drawing/2014/main" id="{B570157D-DF92-4961-94C7-E744A035B4C9}"/>
              </a:ext>
            </a:extLst>
          </p:cNvPr>
          <p:cNvSpPr txBox="1"/>
          <p:nvPr/>
        </p:nvSpPr>
        <p:spPr>
          <a:xfrm>
            <a:off x="585216" y="3165428"/>
            <a:ext cx="3346256" cy="923330"/>
          </a:xfrm>
          <a:prstGeom prst="rect">
            <a:avLst/>
          </a:prstGeom>
          <a:noFill/>
        </p:spPr>
        <p:txBody>
          <a:bodyPr wrap="square" rtlCol="0">
            <a:spAutoFit/>
          </a:bodyPr>
          <a:lstStyle/>
          <a:p>
            <a:pPr marL="182880" indent="-182880">
              <a:buFont typeface="Arial" panose="020B0604020202020204" pitchFamily="34" charset="0"/>
              <a:buChar char="•"/>
            </a:pPr>
            <a:r>
              <a:rPr lang="en-US" dirty="0"/>
              <a:t>distance to nearest habitat patch </a:t>
            </a:r>
          </a:p>
          <a:p>
            <a:pPr marL="182880" indent="-182880">
              <a:buFont typeface="Arial" panose="020B0604020202020204" pitchFamily="34" charset="0"/>
              <a:buChar char="•"/>
            </a:pPr>
            <a:r>
              <a:rPr lang="en-US" dirty="0"/>
              <a:t>number of patches within a distance</a:t>
            </a:r>
          </a:p>
        </p:txBody>
      </p:sp>
      <p:sp>
        <p:nvSpPr>
          <p:cNvPr id="11" name="Title 1">
            <a:extLst>
              <a:ext uri="{FF2B5EF4-FFF2-40B4-BE49-F238E27FC236}">
                <a16:creationId xmlns:a16="http://schemas.microsoft.com/office/drawing/2014/main" id="{60AAA74B-0B77-4B92-A079-5325FA2D802D}"/>
              </a:ext>
            </a:extLst>
          </p:cNvPr>
          <p:cNvSpPr txBox="1">
            <a:spLocks/>
          </p:cNvSpPr>
          <p:nvPr/>
        </p:nvSpPr>
        <p:spPr>
          <a:xfrm>
            <a:off x="402337" y="4129793"/>
            <a:ext cx="3382832" cy="698240"/>
          </a:xfrm>
          <a:prstGeom prst="rect">
            <a:avLst/>
          </a:prstGeom>
          <a:effectLst>
            <a:outerShdw blurRad="25400" dir="17880000">
              <a:srgbClr val="000000">
                <a:alpha val="46000"/>
              </a:srgbClr>
            </a:outerShdw>
          </a:effectLst>
        </p:spPr>
        <p:txBody>
          <a:bodyPr vert="horz" lIns="91440" tIns="45720" rIns="91440" bIns="45720" rtlCol="0" anchor="b">
            <a:normAutofit fontScale="9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200" dirty="0"/>
              <a:t>Surface Features</a:t>
            </a:r>
          </a:p>
        </p:txBody>
      </p:sp>
      <p:sp>
        <p:nvSpPr>
          <p:cNvPr id="12" name="TextBox 11">
            <a:extLst>
              <a:ext uri="{FF2B5EF4-FFF2-40B4-BE49-F238E27FC236}">
                <a16:creationId xmlns:a16="http://schemas.microsoft.com/office/drawing/2014/main" id="{D1245FDB-7C4E-4E6E-BE48-E15B9BB57B63}"/>
              </a:ext>
            </a:extLst>
          </p:cNvPr>
          <p:cNvSpPr txBox="1"/>
          <p:nvPr/>
        </p:nvSpPr>
        <p:spPr>
          <a:xfrm>
            <a:off x="613098" y="4869068"/>
            <a:ext cx="3346256" cy="923330"/>
          </a:xfrm>
          <a:prstGeom prst="rect">
            <a:avLst/>
          </a:prstGeom>
          <a:noFill/>
        </p:spPr>
        <p:txBody>
          <a:bodyPr wrap="square" rtlCol="0">
            <a:spAutoFit/>
          </a:bodyPr>
          <a:lstStyle/>
          <a:p>
            <a:pPr marL="182880" indent="-182880">
              <a:buFont typeface="Arial" panose="020B0604020202020204" pitchFamily="34" charset="0"/>
              <a:buChar char="•"/>
            </a:pPr>
            <a:r>
              <a:rPr lang="en-US" dirty="0"/>
              <a:t>Soil characteristics</a:t>
            </a:r>
          </a:p>
          <a:p>
            <a:pPr marL="182880" indent="-182880">
              <a:buFont typeface="Arial" panose="020B0604020202020204" pitchFamily="34" charset="0"/>
              <a:buChar char="•"/>
            </a:pPr>
            <a:r>
              <a:rPr lang="en-US" dirty="0"/>
              <a:t>Elevation</a:t>
            </a:r>
          </a:p>
          <a:p>
            <a:pPr marL="182880" indent="-182880">
              <a:buFont typeface="Arial" panose="020B0604020202020204" pitchFamily="34" charset="0"/>
              <a:buChar char="•"/>
            </a:pPr>
            <a:r>
              <a:rPr lang="en-US" dirty="0"/>
              <a:t>Topographic Wetness Index</a:t>
            </a:r>
          </a:p>
        </p:txBody>
      </p:sp>
    </p:spTree>
    <p:extLst>
      <p:ext uri="{BB962C8B-B14F-4D97-AF65-F5344CB8AC3E}">
        <p14:creationId xmlns:p14="http://schemas.microsoft.com/office/powerpoint/2010/main" val="232399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BC2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9444C7D-2A17-4948-BDCE-0F3A853A1FC1}"/>
              </a:ext>
            </a:extLst>
          </p:cNvPr>
          <p:cNvGrpSpPr/>
          <p:nvPr/>
        </p:nvGrpSpPr>
        <p:grpSpPr>
          <a:xfrm>
            <a:off x="832769" y="1256100"/>
            <a:ext cx="5263231" cy="4976664"/>
            <a:chOff x="4419612" y="2232386"/>
            <a:chExt cx="3352775" cy="3077934"/>
          </a:xfrm>
        </p:grpSpPr>
        <p:pic>
          <p:nvPicPr>
            <p:cNvPr id="3" name="Picture 2">
              <a:extLst>
                <a:ext uri="{FF2B5EF4-FFF2-40B4-BE49-F238E27FC236}">
                  <a16:creationId xmlns:a16="http://schemas.microsoft.com/office/drawing/2014/main" id="{E1FA551A-C295-46C2-9279-92B6BB6475A7}"/>
                </a:ext>
              </a:extLst>
            </p:cNvPr>
            <p:cNvPicPr>
              <a:picLocks noChangeAspect="1"/>
            </p:cNvPicPr>
            <p:nvPr/>
          </p:nvPicPr>
          <p:blipFill>
            <a:blip r:embed="rId3"/>
            <a:stretch>
              <a:fillRect/>
            </a:stretch>
          </p:blipFill>
          <p:spPr>
            <a:xfrm>
              <a:off x="4419612" y="2232386"/>
              <a:ext cx="3352775" cy="2393227"/>
            </a:xfrm>
            <a:prstGeom prst="rect">
              <a:avLst/>
            </a:prstGeom>
          </p:spPr>
        </p:pic>
        <p:sp>
          <p:nvSpPr>
            <p:cNvPr id="4" name="TextBox 3">
              <a:extLst>
                <a:ext uri="{FF2B5EF4-FFF2-40B4-BE49-F238E27FC236}">
                  <a16:creationId xmlns:a16="http://schemas.microsoft.com/office/drawing/2014/main" id="{60669DAF-67D9-4FD7-8A24-EA3FDFCBC5C2}"/>
                </a:ext>
              </a:extLst>
            </p:cNvPr>
            <p:cNvSpPr txBox="1"/>
            <p:nvPr/>
          </p:nvSpPr>
          <p:spPr>
            <a:xfrm>
              <a:off x="4427346" y="4663989"/>
              <a:ext cx="3291840" cy="646331"/>
            </a:xfrm>
            <a:prstGeom prst="rect">
              <a:avLst/>
            </a:prstGeom>
            <a:noFill/>
          </p:spPr>
          <p:txBody>
            <a:bodyPr wrap="square" rtlCol="0">
              <a:spAutoFit/>
            </a:bodyPr>
            <a:lstStyle/>
            <a:p>
              <a:r>
                <a:rPr lang="en-US" dirty="0"/>
                <a:t>(Cassel-</a:t>
              </a:r>
              <a:r>
                <a:rPr lang="en-US" dirty="0" err="1"/>
                <a:t>Lundhagen</a:t>
              </a:r>
              <a:r>
                <a:rPr lang="en-US" dirty="0"/>
                <a:t>, </a:t>
              </a:r>
              <a:r>
                <a:rPr lang="en-US" dirty="0" err="1"/>
                <a:t>Sjögren-Gulve</a:t>
              </a:r>
              <a:r>
                <a:rPr lang="en-US" dirty="0"/>
                <a:t>, and </a:t>
              </a:r>
              <a:r>
                <a:rPr lang="en-US" dirty="0" err="1"/>
                <a:t>Berglind</a:t>
              </a:r>
              <a:r>
                <a:rPr lang="en-US" dirty="0"/>
                <a:t> 2007)</a:t>
              </a:r>
            </a:p>
          </p:txBody>
        </p:sp>
      </p:grpSp>
      <p:grpSp>
        <p:nvGrpSpPr>
          <p:cNvPr id="10" name="Group 9">
            <a:extLst>
              <a:ext uri="{FF2B5EF4-FFF2-40B4-BE49-F238E27FC236}">
                <a16:creationId xmlns:a16="http://schemas.microsoft.com/office/drawing/2014/main" id="{E32353A1-8A9F-4488-B742-E14035E5BC33}"/>
              </a:ext>
            </a:extLst>
          </p:cNvPr>
          <p:cNvGrpSpPr/>
          <p:nvPr/>
        </p:nvGrpSpPr>
        <p:grpSpPr>
          <a:xfrm>
            <a:off x="7470037" y="255903"/>
            <a:ext cx="3931770" cy="6602097"/>
            <a:chOff x="8910080" y="57635"/>
            <a:chExt cx="3137587" cy="5976861"/>
          </a:xfrm>
        </p:grpSpPr>
        <p:pic>
          <p:nvPicPr>
            <p:cNvPr id="8" name="Picture 7">
              <a:extLst>
                <a:ext uri="{FF2B5EF4-FFF2-40B4-BE49-F238E27FC236}">
                  <a16:creationId xmlns:a16="http://schemas.microsoft.com/office/drawing/2014/main" id="{FB01C96B-57A5-42C0-BB83-AB0E64486B83}"/>
                </a:ext>
              </a:extLst>
            </p:cNvPr>
            <p:cNvPicPr>
              <a:picLocks noChangeAspect="1"/>
            </p:cNvPicPr>
            <p:nvPr/>
          </p:nvPicPr>
          <p:blipFill>
            <a:blip r:embed="rId4"/>
            <a:stretch>
              <a:fillRect/>
            </a:stretch>
          </p:blipFill>
          <p:spPr>
            <a:xfrm>
              <a:off x="8968339" y="57635"/>
              <a:ext cx="3021070" cy="5607529"/>
            </a:xfrm>
            <a:prstGeom prst="rect">
              <a:avLst/>
            </a:prstGeom>
          </p:spPr>
        </p:pic>
        <p:sp>
          <p:nvSpPr>
            <p:cNvPr id="9" name="TextBox 8">
              <a:extLst>
                <a:ext uri="{FF2B5EF4-FFF2-40B4-BE49-F238E27FC236}">
                  <a16:creationId xmlns:a16="http://schemas.microsoft.com/office/drawing/2014/main" id="{7C0517B3-3D50-4629-9C92-CBA65E3C4070}"/>
                </a:ext>
              </a:extLst>
            </p:cNvPr>
            <p:cNvSpPr txBox="1"/>
            <p:nvPr/>
          </p:nvSpPr>
          <p:spPr>
            <a:xfrm>
              <a:off x="8910080" y="5665164"/>
              <a:ext cx="3137587" cy="369332"/>
            </a:xfrm>
            <a:prstGeom prst="rect">
              <a:avLst/>
            </a:prstGeom>
            <a:noFill/>
          </p:spPr>
          <p:txBody>
            <a:bodyPr wrap="square" rtlCol="0">
              <a:spAutoFit/>
            </a:bodyPr>
            <a:lstStyle/>
            <a:p>
              <a:r>
                <a:rPr lang="en-US" dirty="0"/>
                <a:t>(</a:t>
              </a:r>
              <a:r>
                <a:rPr lang="en-US" dirty="0" err="1"/>
                <a:t>Lindenmayer</a:t>
              </a:r>
              <a:r>
                <a:rPr lang="en-US" dirty="0"/>
                <a:t> and Fischer 2006)</a:t>
              </a:r>
            </a:p>
          </p:txBody>
        </p:sp>
      </p:grpSp>
    </p:spTree>
    <p:extLst>
      <p:ext uri="{BB962C8B-B14F-4D97-AF65-F5344CB8AC3E}">
        <p14:creationId xmlns:p14="http://schemas.microsoft.com/office/powerpoint/2010/main" val="2930714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BC2FF"/>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65F351B-4CEF-434B-B873-D686D468C982}"/>
              </a:ext>
            </a:extLst>
          </p:cNvPr>
          <p:cNvGrpSpPr/>
          <p:nvPr/>
        </p:nvGrpSpPr>
        <p:grpSpPr>
          <a:xfrm>
            <a:off x="2643618" y="441851"/>
            <a:ext cx="6904762" cy="5919240"/>
            <a:chOff x="2643618" y="441851"/>
            <a:chExt cx="6904762" cy="5919240"/>
          </a:xfrm>
        </p:grpSpPr>
        <p:pic>
          <p:nvPicPr>
            <p:cNvPr id="6" name="Picture 5">
              <a:extLst>
                <a:ext uri="{FF2B5EF4-FFF2-40B4-BE49-F238E27FC236}">
                  <a16:creationId xmlns:a16="http://schemas.microsoft.com/office/drawing/2014/main" id="{315FB49B-7258-4C0F-B5F1-1CFC8D4E6493}"/>
                </a:ext>
              </a:extLst>
            </p:cNvPr>
            <p:cNvPicPr>
              <a:picLocks noChangeAspect="1"/>
            </p:cNvPicPr>
            <p:nvPr/>
          </p:nvPicPr>
          <p:blipFill>
            <a:blip r:embed="rId3"/>
            <a:stretch>
              <a:fillRect/>
            </a:stretch>
          </p:blipFill>
          <p:spPr>
            <a:xfrm>
              <a:off x="2643618" y="2277473"/>
              <a:ext cx="6904762" cy="3714286"/>
            </a:xfrm>
            <a:prstGeom prst="rect">
              <a:avLst/>
            </a:prstGeom>
          </p:spPr>
        </p:pic>
        <p:pic>
          <p:nvPicPr>
            <p:cNvPr id="7" name="Picture 6">
              <a:extLst>
                <a:ext uri="{FF2B5EF4-FFF2-40B4-BE49-F238E27FC236}">
                  <a16:creationId xmlns:a16="http://schemas.microsoft.com/office/drawing/2014/main" id="{9C6AD226-6A17-4C7C-8895-B272674E33B9}"/>
                </a:ext>
              </a:extLst>
            </p:cNvPr>
            <p:cNvPicPr>
              <a:picLocks noChangeAspect="1"/>
            </p:cNvPicPr>
            <p:nvPr/>
          </p:nvPicPr>
          <p:blipFill>
            <a:blip r:embed="rId4"/>
            <a:stretch>
              <a:fillRect/>
            </a:stretch>
          </p:blipFill>
          <p:spPr>
            <a:xfrm>
              <a:off x="3681713" y="441851"/>
              <a:ext cx="4828571" cy="1676190"/>
            </a:xfrm>
            <a:prstGeom prst="rect">
              <a:avLst/>
            </a:prstGeom>
          </p:spPr>
        </p:pic>
        <p:sp>
          <p:nvSpPr>
            <p:cNvPr id="12" name="TextBox 11">
              <a:extLst>
                <a:ext uri="{FF2B5EF4-FFF2-40B4-BE49-F238E27FC236}">
                  <a16:creationId xmlns:a16="http://schemas.microsoft.com/office/drawing/2014/main" id="{6AFAD0F9-2587-488C-96AF-407C482191C7}"/>
                </a:ext>
              </a:extLst>
            </p:cNvPr>
            <p:cNvSpPr txBox="1"/>
            <p:nvPr/>
          </p:nvSpPr>
          <p:spPr>
            <a:xfrm>
              <a:off x="2643618" y="5991759"/>
              <a:ext cx="3973313" cy="369332"/>
            </a:xfrm>
            <a:prstGeom prst="rect">
              <a:avLst/>
            </a:prstGeom>
            <a:noFill/>
          </p:spPr>
          <p:txBody>
            <a:bodyPr wrap="square" rtlCol="0">
              <a:spAutoFit/>
            </a:bodyPr>
            <a:lstStyle/>
            <a:p>
              <a:r>
                <a:rPr lang="en-US" dirty="0"/>
                <a:t>(</a:t>
              </a:r>
              <a:r>
                <a:rPr lang="en-US" dirty="0" err="1"/>
                <a:t>Christman</a:t>
              </a:r>
              <a:r>
                <a:rPr lang="en-US" dirty="0"/>
                <a:t> et al. 2016)</a:t>
              </a:r>
            </a:p>
          </p:txBody>
        </p:sp>
      </p:grpSp>
    </p:spTree>
    <p:extLst>
      <p:ext uri="{BB962C8B-B14F-4D97-AF65-F5344CB8AC3E}">
        <p14:creationId xmlns:p14="http://schemas.microsoft.com/office/powerpoint/2010/main" val="76054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dirty="0"/>
              <a:t>Methods: Field</a:t>
            </a:r>
          </a:p>
        </p:txBody>
      </p:sp>
      <p:sp>
        <p:nvSpPr>
          <p:cNvPr id="3" name="TextBox 2">
            <a:extLst>
              <a:ext uri="{FF2B5EF4-FFF2-40B4-BE49-F238E27FC236}">
                <a16:creationId xmlns:a16="http://schemas.microsoft.com/office/drawing/2014/main" id="{70D1AD71-6667-4190-A982-EB501B5C8DF4}"/>
              </a:ext>
            </a:extLst>
          </p:cNvPr>
          <p:cNvSpPr txBox="1"/>
          <p:nvPr/>
        </p:nvSpPr>
        <p:spPr>
          <a:xfrm>
            <a:off x="795997" y="1249542"/>
            <a:ext cx="1058935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3-5 people walk transects looking for seeps</a:t>
            </a:r>
          </a:p>
          <a:p>
            <a:pPr marL="342900" indent="-342900">
              <a:buFont typeface="Arial" panose="020B0604020202020204" pitchFamily="34" charset="0"/>
              <a:buChar char="•"/>
            </a:pPr>
            <a:r>
              <a:rPr lang="en-US" sz="2400" dirty="0"/>
              <a:t>Take measurements at each seep: </a:t>
            </a:r>
          </a:p>
          <a:p>
            <a:pPr marL="1257300" lvl="2" indent="-342900">
              <a:buFont typeface="Arial" panose="020B0604020202020204" pitchFamily="34" charset="0"/>
              <a:buChar char="•"/>
            </a:pPr>
            <a:r>
              <a:rPr lang="en-US" sz="2400" dirty="0"/>
              <a:t>Geographic coordinates</a:t>
            </a:r>
          </a:p>
          <a:p>
            <a:pPr marL="1257300" lvl="2" indent="-342900">
              <a:buFont typeface="Arial" panose="020B0604020202020204" pitchFamily="34" charset="0"/>
              <a:buChar char="•"/>
            </a:pPr>
            <a:r>
              <a:rPr lang="en-US" sz="2400" dirty="0"/>
              <a:t>Clay layer depth</a:t>
            </a:r>
          </a:p>
          <a:p>
            <a:pPr marL="1257300" lvl="2" indent="-342900">
              <a:buFont typeface="Arial" panose="020B0604020202020204" pitchFamily="34" charset="0"/>
              <a:buChar char="•"/>
            </a:pPr>
            <a:r>
              <a:rPr lang="en-US" sz="2400" dirty="0"/>
              <a:t>Radon</a:t>
            </a:r>
          </a:p>
          <a:p>
            <a:pPr marL="1257300" lvl="2" indent="-342900">
              <a:buFont typeface="Arial" panose="020B0604020202020204" pitchFamily="34" charset="0"/>
              <a:buChar char="•"/>
            </a:pPr>
            <a:r>
              <a:rPr lang="en-US" sz="2400" dirty="0"/>
              <a:t>Dissolved oxygen</a:t>
            </a:r>
          </a:p>
          <a:p>
            <a:pPr marL="1257300" lvl="2" indent="-342900">
              <a:buFont typeface="Arial" panose="020B0604020202020204" pitchFamily="34" charset="0"/>
              <a:buChar char="•"/>
            </a:pPr>
            <a:r>
              <a:rPr lang="en-US" sz="2400" dirty="0"/>
              <a:t>pH</a:t>
            </a:r>
          </a:p>
          <a:p>
            <a:pPr marL="1257300" lvl="2" indent="-342900">
              <a:buFont typeface="Arial" panose="020B0604020202020204" pitchFamily="34" charset="0"/>
              <a:buChar char="•"/>
            </a:pPr>
            <a:r>
              <a:rPr lang="en-US" sz="2400" dirty="0"/>
              <a:t>Specific conductance</a:t>
            </a:r>
          </a:p>
          <a:p>
            <a:pPr marL="1257300" lvl="2" indent="-342900">
              <a:buFont typeface="Arial" panose="020B0604020202020204" pitchFamily="34" charset="0"/>
              <a:buChar char="•"/>
            </a:pPr>
            <a:r>
              <a:rPr lang="en-US" sz="2400" dirty="0"/>
              <a:t>Water temperature</a:t>
            </a:r>
          </a:p>
          <a:p>
            <a:pPr marL="1257300" lvl="2" indent="-342900">
              <a:buFont typeface="Arial" panose="020B0604020202020204" pitchFamily="34" charset="0"/>
              <a:buChar char="•"/>
            </a:pPr>
            <a:r>
              <a:rPr lang="en-US" sz="2400" dirty="0"/>
              <a:t>Phosphate and nitrate (at about half the seeps)</a:t>
            </a:r>
          </a:p>
          <a:p>
            <a:pPr marL="1257300" lvl="2" indent="-342900">
              <a:buFont typeface="Arial" panose="020B0604020202020204" pitchFamily="34" charset="0"/>
              <a:buChar char="•"/>
            </a:pPr>
            <a:r>
              <a:rPr lang="en-US" sz="2400" dirty="0"/>
              <a:t>Subjective indications (flowing water, blackened leaves)</a:t>
            </a:r>
          </a:p>
          <a:p>
            <a:pPr marL="342900" indent="-342900">
              <a:buFont typeface="Arial" panose="020B0604020202020204" pitchFamily="34" charset="0"/>
              <a:buChar char="•"/>
            </a:pPr>
            <a:r>
              <a:rPr lang="en-US" sz="2400" dirty="0"/>
              <a:t>Look for animals at each seep: sort through pans of leaf litter and sediment by hand for at least 30 person-minutes</a:t>
            </a:r>
          </a:p>
          <a:p>
            <a:pPr marL="1257300" lvl="2" indent="-342900">
              <a:buFont typeface="Arial" panose="020B0604020202020204" pitchFamily="34" charset="0"/>
              <a:buChar char="•"/>
            </a:pPr>
            <a:r>
              <a:rPr lang="en-US" sz="2400" dirty="0"/>
              <a:t>Collected in vials of alcohol and later identified</a:t>
            </a:r>
          </a:p>
        </p:txBody>
      </p:sp>
    </p:spTree>
    <p:extLst>
      <p:ext uri="{BB962C8B-B14F-4D97-AF65-F5344CB8AC3E}">
        <p14:creationId xmlns:p14="http://schemas.microsoft.com/office/powerpoint/2010/main" val="176724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a:t>Methods: GIS</a:t>
            </a:r>
            <a:endParaRPr lang="en-US" dirty="0"/>
          </a:p>
        </p:txBody>
      </p:sp>
      <p:pic>
        <p:nvPicPr>
          <p:cNvPr id="3" name="Picture 2">
            <a:extLst>
              <a:ext uri="{FF2B5EF4-FFF2-40B4-BE49-F238E27FC236}">
                <a16:creationId xmlns:a16="http://schemas.microsoft.com/office/drawing/2014/main" id="{B012BED3-7534-45BC-B626-17CFE93AFD4C}"/>
              </a:ext>
            </a:extLst>
          </p:cNvPr>
          <p:cNvPicPr>
            <a:picLocks noChangeAspect="1"/>
          </p:cNvPicPr>
          <p:nvPr/>
        </p:nvPicPr>
        <p:blipFill>
          <a:blip r:embed="rId3"/>
          <a:stretch>
            <a:fillRect/>
          </a:stretch>
        </p:blipFill>
        <p:spPr>
          <a:xfrm>
            <a:off x="442835" y="1395846"/>
            <a:ext cx="7904762" cy="2514286"/>
          </a:xfrm>
          <a:prstGeom prst="rect">
            <a:avLst/>
          </a:prstGeom>
        </p:spPr>
      </p:pic>
      <p:pic>
        <p:nvPicPr>
          <p:cNvPr id="5" name="Picture 4">
            <a:extLst>
              <a:ext uri="{FF2B5EF4-FFF2-40B4-BE49-F238E27FC236}">
                <a16:creationId xmlns:a16="http://schemas.microsoft.com/office/drawing/2014/main" id="{C956B3D3-F5BB-457E-AE4A-94FDF8B42823}"/>
              </a:ext>
            </a:extLst>
          </p:cNvPr>
          <p:cNvPicPr>
            <a:picLocks noChangeAspect="1"/>
          </p:cNvPicPr>
          <p:nvPr/>
        </p:nvPicPr>
        <p:blipFill>
          <a:blip r:embed="rId4"/>
          <a:stretch>
            <a:fillRect/>
          </a:stretch>
        </p:blipFill>
        <p:spPr>
          <a:xfrm>
            <a:off x="0" y="4443298"/>
            <a:ext cx="12192000" cy="821560"/>
          </a:xfrm>
          <a:prstGeom prst="rect">
            <a:avLst/>
          </a:prstGeom>
        </p:spPr>
      </p:pic>
    </p:spTree>
    <p:extLst>
      <p:ext uri="{BB962C8B-B14F-4D97-AF65-F5344CB8AC3E}">
        <p14:creationId xmlns:p14="http://schemas.microsoft.com/office/powerpoint/2010/main" val="4233157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FA5D-3FB3-44E8-B189-26F45C464C31}"/>
              </a:ext>
            </a:extLst>
          </p:cNvPr>
          <p:cNvSpPr>
            <a:spLocks noGrp="1"/>
          </p:cNvSpPr>
          <p:nvPr>
            <p:ph type="title"/>
          </p:nvPr>
        </p:nvSpPr>
        <p:spPr>
          <a:xfrm>
            <a:off x="913882" y="609600"/>
            <a:ext cx="10353762" cy="1257300"/>
          </a:xfrm>
        </p:spPr>
        <p:txBody>
          <a:bodyPr>
            <a:normAutofit fontScale="90000"/>
          </a:bodyPr>
          <a:lstStyle/>
          <a:p>
            <a:r>
              <a:rPr lang="en-US" b="1" dirty="0">
                <a:effectLst/>
              </a:rPr>
              <a:t>Spatial Habitat Parameters and Effects of Habitat Fragmentation on Hypotelminorheic Fauna in Seepage Springs in Southeast Washington, D.C.</a:t>
            </a:r>
            <a:endParaRPr lang="en-US"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BE561EE0-8560-4005-B372-BFA28ECDF2FB}"/>
                  </a:ext>
                </a:extLst>
              </p:cNvPr>
              <p:cNvGraphicFramePr>
                <a:graphicFrameLocks noChangeAspect="1"/>
              </p:cNvGraphicFramePr>
              <p:nvPr>
                <p:extLst>
                  <p:ext uri="{D42A27DB-BD31-4B8C-83A1-F6EECF244321}">
                    <p14:modId xmlns:p14="http://schemas.microsoft.com/office/powerpoint/2010/main" val="1993337822"/>
                  </p:ext>
                </p:extLst>
              </p:nvPr>
            </p:nvGraphicFramePr>
            <p:xfrm>
              <a:off x="913882" y="2533650"/>
              <a:ext cx="10353675" cy="3714750"/>
            </p:xfrm>
            <a:graphic>
              <a:graphicData uri="http://schemas.microsoft.com/office/powerpoint/2016/summaryzoom">
                <psuz:summaryZm>
                  <psuz:summaryZmObj sectionId="{119812C9-2662-47DE-B171-B15FBE2D9C46}">
                    <psuz:zmPr id="{2853B2E4-D02A-4F4F-9125-91070D01A696}" transitionDur="1000">
                      <p166:blipFill xmlns:p166="http://schemas.microsoft.com/office/powerpoint/2016/6/main">
                        <a:blip r:embed="rId3"/>
                        <a:stretch>
                          <a:fillRect/>
                        </a:stretch>
                      </p166:blipFill>
                      <p166:spPr xmlns:p166="http://schemas.microsoft.com/office/powerpoint/2016/6/main">
                        <a:xfrm>
                          <a:off x="401204" y="983783"/>
                          <a:ext cx="3106103" cy="1747183"/>
                        </a:xfrm>
                        <a:prstGeom prst="rect">
                          <a:avLst/>
                        </a:prstGeom>
                        <a:ln w="3175">
                          <a:solidFill>
                            <a:prstClr val="ltGray"/>
                          </a:solidFill>
                        </a:ln>
                      </p166:spPr>
                    </psuz:zmPr>
                  </psuz:summaryZmObj>
                  <psuz:summaryZmObj sectionId="{1A76D5BB-1E0F-4377-A09F-D3ADD6C9145A}">
                    <psuz:zmPr id="{37914F79-D208-4B31-B1BC-5ED04D59360C}" transitionDur="1000">
                      <p166:blipFill xmlns:p166="http://schemas.microsoft.com/office/powerpoint/2016/6/main">
                        <a:blip r:embed="rId4"/>
                        <a:stretch>
                          <a:fillRect/>
                        </a:stretch>
                      </p166:blipFill>
                      <p166:spPr xmlns:p166="http://schemas.microsoft.com/office/powerpoint/2016/6/main">
                        <a:xfrm>
                          <a:off x="3623786" y="983783"/>
                          <a:ext cx="3106103" cy="1747183"/>
                        </a:xfrm>
                        <a:prstGeom prst="rect">
                          <a:avLst/>
                        </a:prstGeom>
                        <a:ln w="3175">
                          <a:solidFill>
                            <a:prstClr val="ltGray"/>
                          </a:solidFill>
                        </a:ln>
                      </p166:spPr>
                    </psuz:zmPr>
                  </psuz:summaryZmObj>
                  <psuz:summaryZmObj sectionId="{78320DC1-6883-4DB5-9EB1-BEC17D5D6732}">
                    <psuz:zmPr id="{4148B262-B35A-4602-B1F7-0CD9C317954F}" transitionDur="1000">
                      <p166:blipFill xmlns:p166="http://schemas.microsoft.com/office/powerpoint/2016/6/main">
                        <a:blip r:embed="rId5"/>
                        <a:stretch>
                          <a:fillRect/>
                        </a:stretch>
                      </p166:blipFill>
                      <p166:spPr xmlns:p166="http://schemas.microsoft.com/office/powerpoint/2016/6/main">
                        <a:xfrm>
                          <a:off x="6846368" y="983783"/>
                          <a:ext cx="3106103" cy="1747183"/>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BE561EE0-8560-4005-B372-BFA28ECDF2FB}"/>
                  </a:ext>
                </a:extLst>
              </p:cNvPr>
              <p:cNvGrpSpPr>
                <a:grpSpLocks noGrp="1" noUngrp="1" noRot="1" noChangeAspect="1" noMove="1" noResize="1"/>
              </p:cNvGrpSpPr>
              <p:nvPr/>
            </p:nvGrpSpPr>
            <p:grpSpPr>
              <a:xfrm>
                <a:off x="913882" y="2533650"/>
                <a:ext cx="10353675" cy="3714750"/>
                <a:chOff x="913882" y="2533650"/>
                <a:chExt cx="10353675" cy="3714750"/>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315086" y="3517433"/>
                  <a:ext cx="3106103" cy="1747183"/>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37668" y="3517433"/>
                  <a:ext cx="3106103" cy="1747183"/>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60250" y="3517433"/>
                  <a:ext cx="3106103" cy="1747183"/>
                </a:xfrm>
                <a:prstGeom prst="rect">
                  <a:avLst/>
                </a:prstGeom>
                <a:ln w="3175">
                  <a:solidFill>
                    <a:prstClr val="ltGray"/>
                  </a:solidFill>
                </a:ln>
              </p:spPr>
            </p:pic>
          </p:grpSp>
        </mc:Fallback>
      </mc:AlternateContent>
    </p:spTree>
    <p:extLst>
      <p:ext uri="{BB962C8B-B14F-4D97-AF65-F5344CB8AC3E}">
        <p14:creationId xmlns:p14="http://schemas.microsoft.com/office/powerpoint/2010/main" val="2677849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50D"/>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solidFill>
                  <a:schemeClr val="tx1"/>
                </a:solidFill>
              </a:rPr>
              <a:t>Methods: Stats</a:t>
            </a: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C952A4B-F784-4BBB-BB3A-C7C68614492B}"/>
              </a:ext>
            </a:extLst>
          </p:cNvPr>
          <p:cNvPicPr>
            <a:picLocks noChangeAspect="1"/>
          </p:cNvPicPr>
          <p:nvPr/>
        </p:nvPicPr>
        <p:blipFill>
          <a:blip r:embed="rId3"/>
          <a:stretch>
            <a:fillRect/>
          </a:stretch>
        </p:blipFill>
        <p:spPr>
          <a:xfrm>
            <a:off x="5324315" y="1661870"/>
            <a:ext cx="6197668" cy="3534260"/>
          </a:xfrm>
          <a:prstGeom prst="rect">
            <a:avLst/>
          </a:prstGeom>
        </p:spPr>
      </p:pic>
    </p:spTree>
    <p:extLst>
      <p:ext uri="{BB962C8B-B14F-4D97-AF65-F5344CB8AC3E}">
        <p14:creationId xmlns:p14="http://schemas.microsoft.com/office/powerpoint/2010/main" val="2148046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D67F-252D-4A87-BB52-AF45F8A78EBA}"/>
              </a:ext>
            </a:extLst>
          </p:cNvPr>
          <p:cNvSpPr>
            <a:spLocks noGrp="1"/>
          </p:cNvSpPr>
          <p:nvPr>
            <p:ph type="title"/>
          </p:nvPr>
        </p:nvSpPr>
        <p:spPr/>
        <p:txBody>
          <a:bodyPr/>
          <a:lstStyle/>
          <a:p>
            <a:r>
              <a:rPr lang="en-US" dirty="0"/>
              <a:t>Methods: Stats</a:t>
            </a:r>
          </a:p>
        </p:txBody>
      </p:sp>
      <p:sp>
        <p:nvSpPr>
          <p:cNvPr id="3" name="TextBox 2">
            <a:extLst>
              <a:ext uri="{FF2B5EF4-FFF2-40B4-BE49-F238E27FC236}">
                <a16:creationId xmlns:a16="http://schemas.microsoft.com/office/drawing/2014/main" id="{3631D958-3E3E-4BA2-B947-560E56473015}"/>
              </a:ext>
            </a:extLst>
          </p:cNvPr>
          <p:cNvSpPr txBox="1"/>
          <p:nvPr/>
        </p:nvSpPr>
        <p:spPr>
          <a:xfrm>
            <a:off x="913795" y="1414134"/>
            <a:ext cx="10516205"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Attempt to estimate edge distance by plotting presence/absence against distance from edge – logistic regression</a:t>
            </a:r>
          </a:p>
          <a:p>
            <a:pPr marL="1257300" lvl="2" indent="-342900">
              <a:buFont typeface="Arial" panose="020B0604020202020204" pitchFamily="34" charset="0"/>
              <a:buChar char="•"/>
            </a:pPr>
            <a:r>
              <a:rPr lang="en-US" sz="2400" dirty="0"/>
              <a:t>If edge distance can be estimated, add core area calculation</a:t>
            </a:r>
          </a:p>
          <a:p>
            <a:pPr marL="1257300" lvl="2"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seep level: which new seep variables are predictive of occupancy? – logistic regression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patch level: explore minimum patch parameters for a population to exist on the patch – linear regression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Describe threats to inhabited patches and especially “hotspot” seeps with 2+ species</a:t>
            </a:r>
          </a:p>
        </p:txBody>
      </p:sp>
    </p:spTree>
    <p:extLst>
      <p:ext uri="{BB962C8B-B14F-4D97-AF65-F5344CB8AC3E}">
        <p14:creationId xmlns:p14="http://schemas.microsoft.com/office/powerpoint/2010/main" val="139042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BB96281C-838D-4BCD-BE5A-552E3519CC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913795" y="965196"/>
            <a:ext cx="4644323" cy="1562850"/>
          </a:xfrm>
        </p:spPr>
        <p:txBody>
          <a:bodyPr vert="horz" lIns="91440" tIns="45720" rIns="91440" bIns="45720" rtlCol="0" anchor="ctr">
            <a:normAutofit/>
          </a:bodyPr>
          <a:lstStyle/>
          <a:p>
            <a:pPr algn="l"/>
            <a:r>
              <a:rPr lang="en-US" sz="3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Preliminary Results</a:t>
            </a:r>
          </a:p>
        </p:txBody>
      </p:sp>
      <p:sp>
        <p:nvSpPr>
          <p:cNvPr id="3" name="TextBox 2">
            <a:extLst>
              <a:ext uri="{FF2B5EF4-FFF2-40B4-BE49-F238E27FC236}">
                <a16:creationId xmlns:a16="http://schemas.microsoft.com/office/drawing/2014/main" id="{272CFC48-02A2-4B58-B874-69FD924D534C}"/>
              </a:ext>
            </a:extLst>
          </p:cNvPr>
          <p:cNvSpPr txBox="1"/>
          <p:nvPr/>
        </p:nvSpPr>
        <p:spPr>
          <a:xfrm>
            <a:off x="913795" y="2404332"/>
            <a:ext cx="4644323" cy="3107764"/>
          </a:xfrm>
          <a:prstGeom prst="rect">
            <a:avLst/>
          </a:prstGeom>
        </p:spPr>
        <p:txBody>
          <a:bodyPr vert="horz" lIns="91440" tIns="45720" rIns="91440" bIns="45720" rtlCol="0" anchor="t">
            <a:noAutofit/>
          </a:bodyPr>
          <a:lstStyle/>
          <a:p>
            <a:pPr marL="342900" indent="-342900" defTabSz="457200">
              <a:spcBef>
                <a:spcPct val="20000"/>
              </a:spcBef>
              <a:spcAft>
                <a:spcPts val="600"/>
              </a:spcAft>
              <a:buClr>
                <a:schemeClr val="tx2"/>
              </a:buClr>
              <a:buSzPct val="70000"/>
              <a:buFont typeface="Wingdings 2" charset="2"/>
              <a:buChar char="•"/>
            </a:pPr>
            <a:r>
              <a:rPr lang="en-US" sz="2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27 seep-containing patches of land, surrounded by impervious surface</a:t>
            </a:r>
          </a:p>
          <a:p>
            <a:pPr marL="342900" indent="-342900" defTabSz="457200">
              <a:spcBef>
                <a:spcPct val="20000"/>
              </a:spcBef>
              <a:spcAft>
                <a:spcPts val="600"/>
              </a:spcAft>
              <a:buClr>
                <a:schemeClr val="tx2"/>
              </a:buClr>
              <a:buSzPct val="70000"/>
              <a:buFont typeface="Wingdings 2" charset="2"/>
              <a:buChar char="•"/>
            </a:pPr>
            <a:r>
              <a:rPr lang="en-US" sz="2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207 seeps on those patches</a:t>
            </a:r>
          </a:p>
          <a:p>
            <a:pPr marL="342900" indent="-342900" defTabSz="457200">
              <a:spcBef>
                <a:spcPct val="20000"/>
              </a:spcBef>
              <a:spcAft>
                <a:spcPts val="600"/>
              </a:spcAft>
              <a:buClr>
                <a:schemeClr val="tx2"/>
              </a:buClr>
              <a:buSzPct val="70000"/>
              <a:buFont typeface="Wingdings 2" charset="2"/>
              <a:buChar char="•"/>
            </a:pPr>
            <a:r>
              <a:rPr lang="en-US" sz="2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6 subterranean species collected at 67 of those seeps</a:t>
            </a:r>
          </a:p>
          <a:p>
            <a:pPr marL="342900" indent="-342900" defTabSz="457200">
              <a:spcBef>
                <a:spcPct val="20000"/>
              </a:spcBef>
              <a:spcAft>
                <a:spcPts val="600"/>
              </a:spcAft>
              <a:buClr>
                <a:schemeClr val="tx2"/>
              </a:buClr>
              <a:buSzPct val="70000"/>
              <a:buFont typeface="Wingdings 2" charset="2"/>
              <a:buChar char="•"/>
            </a:pPr>
            <a:r>
              <a:rPr lang="en-US" sz="2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Stygobromus and Crangonyx almost excluded each other</a:t>
            </a:r>
          </a:p>
          <a:p>
            <a:pPr marL="342900" indent="-342900" defTabSz="457200">
              <a:spcBef>
                <a:spcPct val="20000"/>
              </a:spcBef>
              <a:spcAft>
                <a:spcPts val="600"/>
              </a:spcAft>
              <a:buClr>
                <a:schemeClr val="tx2"/>
              </a:buClr>
              <a:buSzPct val="70000"/>
              <a:buFont typeface="Wingdings 2" charset="2"/>
              <a:buChar char="•"/>
            </a:pPr>
            <a:r>
              <a:rPr lang="en-US" sz="2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12 seeps with 2 or more species</a:t>
            </a:r>
          </a:p>
        </p:txBody>
      </p:sp>
      <p:sp>
        <p:nvSpPr>
          <p:cNvPr id="24" name="Rectangle 20">
            <a:extLst>
              <a:ext uri="{FF2B5EF4-FFF2-40B4-BE49-F238E27FC236}">
                <a16:creationId xmlns:a16="http://schemas.microsoft.com/office/drawing/2014/main" id="{A0DBF9AA-DD4B-4A5E-B4E5-CA1FD99D2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65196"/>
            <a:ext cx="5121372"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1B83D1-3932-400C-ACB4-5A33938946FF}"/>
              </a:ext>
            </a:extLst>
          </p:cNvPr>
          <p:cNvPicPr>
            <a:picLocks noChangeAspect="1"/>
          </p:cNvPicPr>
          <p:nvPr/>
        </p:nvPicPr>
        <p:blipFill>
          <a:blip r:embed="rId4"/>
          <a:stretch>
            <a:fillRect/>
          </a:stretch>
        </p:blipFill>
        <p:spPr>
          <a:xfrm>
            <a:off x="6563762" y="1997773"/>
            <a:ext cx="4233113" cy="2716488"/>
          </a:xfrm>
          <a:prstGeom prst="rect">
            <a:avLst/>
          </a:prstGeom>
        </p:spPr>
      </p:pic>
    </p:spTree>
    <p:extLst>
      <p:ext uri="{BB962C8B-B14F-4D97-AF65-F5344CB8AC3E}">
        <p14:creationId xmlns:p14="http://schemas.microsoft.com/office/powerpoint/2010/main" val="285332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707900" y="643467"/>
            <a:ext cx="3946393" cy="1956298"/>
          </a:xfrm>
        </p:spPr>
        <p:txBody>
          <a:bodyPr vert="horz" lIns="91440" tIns="45720" rIns="91440" bIns="45720" rtlCol="0" anchor="ctr">
            <a:normAutofit/>
          </a:bodyPr>
          <a:lstStyle/>
          <a:p>
            <a:pPr algn="l"/>
            <a:r>
              <a:rPr lang="en-US" sz="3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Preliminary Results</a:t>
            </a:r>
          </a:p>
        </p:txBody>
      </p:sp>
      <p:sp>
        <p:nvSpPr>
          <p:cNvPr id="3" name="TextBox 2">
            <a:extLst>
              <a:ext uri="{FF2B5EF4-FFF2-40B4-BE49-F238E27FC236}">
                <a16:creationId xmlns:a16="http://schemas.microsoft.com/office/drawing/2014/main" id="{C027852B-4A02-4814-865F-ACBE0A3F57FE}"/>
              </a:ext>
            </a:extLst>
          </p:cNvPr>
          <p:cNvSpPr txBox="1"/>
          <p:nvPr/>
        </p:nvSpPr>
        <p:spPr>
          <a:xfrm>
            <a:off x="5139768" y="643467"/>
            <a:ext cx="6430560" cy="1956298"/>
          </a:xfrm>
          <a:prstGeom prst="rect">
            <a:avLst/>
          </a:prstGeom>
        </p:spPr>
        <p:txBody>
          <a:bodyPr vert="horz" lIns="91440" tIns="45720" rIns="91440" bIns="45720" rtlCol="0" anchor="ctr">
            <a:normAutofit/>
          </a:bodyPr>
          <a:lstStyle/>
          <a:p>
            <a:pPr marL="342900" indent="-342900" defTabSz="4572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Inhabited seeps in this study area are on patches of land with a minimum of three seeps.  Patches with one or two seeps are all uninhabited. </a:t>
            </a:r>
          </a:p>
          <a:p>
            <a:pPr marL="342900" indent="-342900" defTabSz="4572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Land fragment areas range from 5,868m</a:t>
            </a:r>
            <a:r>
              <a:rPr lang="en-US" baseline="30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to 2,308,837m</a:t>
            </a:r>
            <a:r>
              <a:rPr lang="en-US" baseline="30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nearest distances between fragments range from 1m to 590m</a:t>
            </a:r>
          </a:p>
        </p:txBody>
      </p:sp>
      <p:pic>
        <p:nvPicPr>
          <p:cNvPr id="4" name="Picture 3">
            <a:extLst>
              <a:ext uri="{FF2B5EF4-FFF2-40B4-BE49-F238E27FC236}">
                <a16:creationId xmlns:a16="http://schemas.microsoft.com/office/drawing/2014/main" id="{DDCB34CD-7A72-4A0E-BE3B-CA60ABE8B861}"/>
              </a:ext>
            </a:extLst>
          </p:cNvPr>
          <p:cNvPicPr>
            <a:picLocks noChangeAspect="1"/>
          </p:cNvPicPr>
          <p:nvPr/>
        </p:nvPicPr>
        <p:blipFill>
          <a:blip r:embed="rId4"/>
          <a:stretch>
            <a:fillRect/>
          </a:stretch>
        </p:blipFill>
        <p:spPr>
          <a:xfrm>
            <a:off x="1031653" y="2952377"/>
            <a:ext cx="10150489" cy="310776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4789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90461A7A-FEF0-4505-9F1A-C7A06032BFF5}"/>
              </a:ext>
            </a:extLst>
          </p:cNvPr>
          <p:cNvSpPr txBox="1"/>
          <p:nvPr/>
        </p:nvSpPr>
        <p:spPr>
          <a:xfrm>
            <a:off x="913795" y="1196340"/>
            <a:ext cx="10776457" cy="4801314"/>
          </a:xfrm>
          <a:prstGeom prst="rect">
            <a:avLst/>
          </a:prstGeom>
          <a:noFill/>
        </p:spPr>
        <p:txBody>
          <a:bodyPr wrap="square" rtlCol="0">
            <a:spAutoFit/>
          </a:bodyPr>
          <a:lstStyle/>
          <a:p>
            <a:r>
              <a:rPr lang="en-US" dirty="0"/>
              <a:t>Cassel-</a:t>
            </a:r>
            <a:r>
              <a:rPr lang="en-US" dirty="0" err="1"/>
              <a:t>Lundhagen</a:t>
            </a:r>
            <a:r>
              <a:rPr lang="en-US" dirty="0"/>
              <a:t>, A., P. </a:t>
            </a:r>
            <a:r>
              <a:rPr lang="en-US" dirty="0" err="1"/>
              <a:t>Sjögren-Gulve</a:t>
            </a:r>
            <a:r>
              <a:rPr lang="en-US" dirty="0"/>
              <a:t>, and S.-Å. </a:t>
            </a:r>
            <a:r>
              <a:rPr lang="en-US" dirty="0" err="1"/>
              <a:t>Berglind</a:t>
            </a:r>
            <a:r>
              <a:rPr lang="en-US" dirty="0"/>
              <a:t>. 2007. "Effects of patch characteristics and isolation on relative abundance of the scarce heath butterfly </a:t>
            </a:r>
            <a:r>
              <a:rPr lang="en-US" dirty="0" err="1"/>
              <a:t>Coenonympha</a:t>
            </a:r>
            <a:r>
              <a:rPr lang="en-US" dirty="0"/>
              <a:t> hero (</a:t>
            </a:r>
            <a:r>
              <a:rPr lang="en-US" dirty="0" err="1"/>
              <a:t>Nymphalidae</a:t>
            </a:r>
            <a:r>
              <a:rPr lang="en-US" dirty="0"/>
              <a:t>)." </a:t>
            </a:r>
            <a:r>
              <a:rPr lang="en-US" i="1" dirty="0"/>
              <a:t>Journal of Insect Conservation</a:t>
            </a:r>
            <a:r>
              <a:rPr lang="en-US" dirty="0"/>
              <a:t> 12 (5): 477-482. https://doi.org/10.1007/s10841-007-9083-8.</a:t>
            </a:r>
          </a:p>
          <a:p>
            <a:endParaRPr lang="en-US" dirty="0"/>
          </a:p>
          <a:p>
            <a:r>
              <a:rPr lang="en-US" dirty="0" err="1"/>
              <a:t>Christman</a:t>
            </a:r>
            <a:r>
              <a:rPr lang="en-US" dirty="0"/>
              <a:t>, M. C., D. H. Doctor, M. L. </a:t>
            </a:r>
            <a:r>
              <a:rPr lang="en-US" dirty="0" err="1"/>
              <a:t>Niemiller</a:t>
            </a:r>
            <a:r>
              <a:rPr lang="en-US" dirty="0"/>
              <a:t>, D. J. Weary, J. A. Young, K. S. </a:t>
            </a:r>
            <a:r>
              <a:rPr lang="en-US" dirty="0" err="1"/>
              <a:t>Zigler</a:t>
            </a:r>
            <a:r>
              <a:rPr lang="en-US" dirty="0"/>
              <a:t>, and D. C. Culver. 2016. "Predicting the Occurrence of Cave-Inhabiting Fauna Based on Features of the Earth Surface Environment." </a:t>
            </a:r>
            <a:r>
              <a:rPr lang="en-US" i="1" dirty="0" err="1"/>
              <a:t>PLoS</a:t>
            </a:r>
            <a:r>
              <a:rPr lang="en-US" i="1" dirty="0"/>
              <a:t> One</a:t>
            </a:r>
            <a:r>
              <a:rPr lang="en-US" dirty="0"/>
              <a:t> 11 (8): e0160408. </a:t>
            </a:r>
            <a:r>
              <a:rPr lang="en-US" dirty="0">
                <a:hlinkClick r:id="rId3"/>
              </a:rPr>
              <a:t>https://doi.org/10.1371/journal.pone.0160408</a:t>
            </a:r>
            <a:r>
              <a:rPr lang="en-US" dirty="0"/>
              <a:t>.</a:t>
            </a:r>
          </a:p>
          <a:p>
            <a:endParaRPr lang="en-US" i="1" dirty="0"/>
          </a:p>
          <a:p>
            <a:r>
              <a:rPr lang="en-US" dirty="0"/>
              <a:t>Culver, D. C., and T. </a:t>
            </a:r>
            <a:r>
              <a:rPr lang="en-US" dirty="0" err="1"/>
              <a:t>Pipan</a:t>
            </a:r>
            <a:r>
              <a:rPr lang="en-US" dirty="0"/>
              <a:t>. 2008. "Superficial subterranean habitats–gateway to the subterranean realm." </a:t>
            </a:r>
            <a:r>
              <a:rPr lang="en-US" i="1" dirty="0"/>
              <a:t>Cave and Karst Science</a:t>
            </a:r>
            <a:r>
              <a:rPr lang="en-US" dirty="0"/>
              <a:t> 35 (1-2): 5-12, http://www.bcra.org.uk/pub/candks/index.html?j=103.</a:t>
            </a:r>
          </a:p>
          <a:p>
            <a:endParaRPr lang="en-US" i="1" dirty="0"/>
          </a:p>
          <a:p>
            <a:r>
              <a:rPr lang="en-US" dirty="0"/>
              <a:t>Culver, D. C., and J. M. </a:t>
            </a:r>
            <a:r>
              <a:rPr lang="en-US" dirty="0" err="1"/>
              <a:t>Keany</a:t>
            </a:r>
            <a:r>
              <a:rPr lang="en-US" dirty="0"/>
              <a:t>. 2019. </a:t>
            </a:r>
            <a:r>
              <a:rPr lang="en-US" i="1" dirty="0"/>
              <a:t>A Survey of the Fauna of Seepage Springs In National Capital Parks—East (NACE): Final Report for the D.C. Section.</a:t>
            </a:r>
          </a:p>
          <a:p>
            <a:endParaRPr lang="en-US" i="1" dirty="0"/>
          </a:p>
          <a:p>
            <a:r>
              <a:rPr lang="en-US" dirty="0" err="1"/>
              <a:t>Hanski</a:t>
            </a:r>
            <a:r>
              <a:rPr lang="en-US" dirty="0"/>
              <a:t>, I., and D. </a:t>
            </a:r>
            <a:r>
              <a:rPr lang="en-US" dirty="0" err="1"/>
              <a:t>Simberloff</a:t>
            </a:r>
            <a:r>
              <a:rPr lang="en-US" dirty="0"/>
              <a:t>. 1997. "The Metapopulation Approach, Its History, Conceptual Domain, and Application to Conservation." </a:t>
            </a:r>
            <a:r>
              <a:rPr lang="en-US" i="1" dirty="0"/>
              <a:t>Metapopulation Biology, </a:t>
            </a:r>
            <a:r>
              <a:rPr lang="en-US" dirty="0"/>
              <a:t>edited by </a:t>
            </a:r>
            <a:r>
              <a:rPr lang="en-US" dirty="0" err="1"/>
              <a:t>Ilkka</a:t>
            </a:r>
            <a:r>
              <a:rPr lang="en-US" dirty="0"/>
              <a:t> </a:t>
            </a:r>
            <a:r>
              <a:rPr lang="en-US" dirty="0" err="1"/>
              <a:t>Hanski</a:t>
            </a:r>
            <a:r>
              <a:rPr lang="en-US" dirty="0"/>
              <a:t> and Michael E. Gilpin, 5-26. San Diego: Academic Press. </a:t>
            </a:r>
            <a:r>
              <a:rPr lang="en-US" dirty="0">
                <a:hlinkClick r:id="rId4"/>
              </a:rPr>
              <a:t>https://doi.org/10.1016/b978-012323445-2/50003-1</a:t>
            </a:r>
            <a:r>
              <a:rPr lang="en-US" dirty="0"/>
              <a:t>.</a:t>
            </a:r>
            <a:endParaRPr lang="en-US" i="1" dirty="0"/>
          </a:p>
        </p:txBody>
      </p:sp>
    </p:spTree>
    <p:extLst>
      <p:ext uri="{BB962C8B-B14F-4D97-AF65-F5344CB8AC3E}">
        <p14:creationId xmlns:p14="http://schemas.microsoft.com/office/powerpoint/2010/main" val="73740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90461A7A-FEF0-4505-9F1A-C7A06032BFF5}"/>
              </a:ext>
            </a:extLst>
          </p:cNvPr>
          <p:cNvSpPr txBox="1"/>
          <p:nvPr/>
        </p:nvSpPr>
        <p:spPr>
          <a:xfrm>
            <a:off x="913795" y="1281546"/>
            <a:ext cx="10776457" cy="5355312"/>
          </a:xfrm>
          <a:prstGeom prst="rect">
            <a:avLst/>
          </a:prstGeom>
          <a:noFill/>
        </p:spPr>
        <p:txBody>
          <a:bodyPr wrap="square" rtlCol="0">
            <a:spAutoFit/>
          </a:bodyPr>
          <a:lstStyle/>
          <a:p>
            <a:r>
              <a:rPr lang="en-US" dirty="0" err="1"/>
              <a:t>Hanski</a:t>
            </a:r>
            <a:r>
              <a:rPr lang="en-US" dirty="0"/>
              <a:t>, I. 2001. "Spatially realistic theory of metapopulation ecology." </a:t>
            </a:r>
            <a:r>
              <a:rPr lang="en-US" i="1" dirty="0" err="1"/>
              <a:t>Naturwissenschaften</a:t>
            </a:r>
            <a:r>
              <a:rPr lang="en-US" dirty="0"/>
              <a:t> 88 (9): 372-81. </a:t>
            </a:r>
            <a:r>
              <a:rPr lang="en-US" dirty="0">
                <a:hlinkClick r:id="rId3"/>
              </a:rPr>
              <a:t>https://doi.org/10.1007/s001140100246</a:t>
            </a:r>
            <a:r>
              <a:rPr lang="en-US" dirty="0"/>
              <a:t>.</a:t>
            </a:r>
          </a:p>
          <a:p>
            <a:endParaRPr lang="en-US" dirty="0"/>
          </a:p>
          <a:p>
            <a:r>
              <a:rPr lang="en-US" dirty="0" err="1"/>
              <a:t>Hanski</a:t>
            </a:r>
            <a:r>
              <a:rPr lang="en-US" dirty="0"/>
              <a:t>, I., and O. </a:t>
            </a:r>
            <a:r>
              <a:rPr lang="en-US" dirty="0" err="1"/>
              <a:t>Gaggiotti</a:t>
            </a:r>
            <a:r>
              <a:rPr lang="en-US" dirty="0"/>
              <a:t>. 2004. "Metapopulation biology: past, present, and future." </a:t>
            </a:r>
            <a:r>
              <a:rPr lang="en-US" i="1" dirty="0"/>
              <a:t>Ecology, genetics and evolution of metapopulations</a:t>
            </a:r>
            <a:r>
              <a:rPr lang="da-DK" dirty="0"/>
              <a:t>, 3-22 Elsevier. </a:t>
            </a:r>
            <a:r>
              <a:rPr lang="da-DK" dirty="0">
                <a:hlinkClick r:id="rId4"/>
              </a:rPr>
              <a:t>https://doi.org/10.1016/B978-012323448-3/50003-9</a:t>
            </a:r>
            <a:r>
              <a:rPr lang="da-DK" dirty="0"/>
              <a:t>.</a:t>
            </a:r>
          </a:p>
          <a:p>
            <a:endParaRPr lang="en-US" dirty="0"/>
          </a:p>
          <a:p>
            <a:r>
              <a:rPr lang="en-US" dirty="0" err="1"/>
              <a:t>Keany</a:t>
            </a:r>
            <a:r>
              <a:rPr lang="en-US" dirty="0"/>
              <a:t>, J., M. C. </a:t>
            </a:r>
            <a:r>
              <a:rPr lang="en-US" dirty="0" err="1"/>
              <a:t>Christman</a:t>
            </a:r>
            <a:r>
              <a:rPr lang="en-US" dirty="0"/>
              <a:t>, M. Milton, K. L. Knee, H. Gilbert, and D. C. Culver. 2019. "Distribution and structure of shallow subterranean aquatic arthropod communities in the parklands of Washington, D.C." </a:t>
            </a:r>
            <a:r>
              <a:rPr lang="en-US" i="1" dirty="0"/>
              <a:t>Ecohydrology</a:t>
            </a:r>
            <a:r>
              <a:rPr lang="en-US" dirty="0"/>
              <a:t> 12 (1). </a:t>
            </a:r>
            <a:r>
              <a:rPr lang="en-US" dirty="0">
                <a:hlinkClick r:id="rId5"/>
              </a:rPr>
              <a:t>https://doi.org/10.1002/eco.2044</a:t>
            </a:r>
            <a:r>
              <a:rPr lang="en-US" dirty="0"/>
              <a:t>.</a:t>
            </a:r>
          </a:p>
          <a:p>
            <a:endParaRPr lang="en-US" dirty="0"/>
          </a:p>
          <a:p>
            <a:r>
              <a:rPr lang="en-US" dirty="0" err="1"/>
              <a:t>Levins</a:t>
            </a:r>
            <a:r>
              <a:rPr lang="en-US" dirty="0"/>
              <a:t>, R. 1969. "Some Demographic and Genetic Consequences of Environmental Heterogeneity for Biological Control." </a:t>
            </a:r>
            <a:r>
              <a:rPr lang="en-US" i="1" dirty="0"/>
              <a:t>Bulletin of the Entomological Society of America</a:t>
            </a:r>
            <a:r>
              <a:rPr lang="en-US" dirty="0"/>
              <a:t> 15 (3): 237-240. </a:t>
            </a:r>
            <a:r>
              <a:rPr lang="en-US" dirty="0">
                <a:hlinkClick r:id="rId6"/>
              </a:rPr>
              <a:t>https://doi.org/10.1093/besa/15.3.237</a:t>
            </a:r>
            <a:r>
              <a:rPr lang="en-US" dirty="0"/>
              <a:t>.</a:t>
            </a:r>
          </a:p>
          <a:p>
            <a:endParaRPr lang="en-US" dirty="0"/>
          </a:p>
          <a:p>
            <a:r>
              <a:rPr lang="en-US" dirty="0" err="1"/>
              <a:t>Lindenmayer</a:t>
            </a:r>
            <a:r>
              <a:rPr lang="en-US" dirty="0"/>
              <a:t>, D. B., and J. Fischer. 2006. </a:t>
            </a:r>
            <a:r>
              <a:rPr lang="en-US" i="1" dirty="0"/>
              <a:t>Habitat Fragmentation and Landscape Change : An Ecological and Conservation Synthesis</a:t>
            </a:r>
            <a:r>
              <a:rPr lang="en-US" dirty="0"/>
              <a:t>. Washington, United States: Island Press. </a:t>
            </a:r>
            <a:r>
              <a:rPr lang="en-US" dirty="0">
                <a:hlinkClick r:id="rId7"/>
              </a:rPr>
              <a:t>http://ebookcentral.proquest.com/lib/aul/detail.action?docID=3317424</a:t>
            </a:r>
            <a:r>
              <a:rPr lang="en-US" dirty="0"/>
              <a:t>.</a:t>
            </a:r>
          </a:p>
          <a:p>
            <a:endParaRPr lang="en-US" i="1" dirty="0"/>
          </a:p>
          <a:p>
            <a:r>
              <a:rPr lang="en-US" dirty="0" err="1"/>
              <a:t>Pipan</a:t>
            </a:r>
            <a:r>
              <a:rPr lang="en-US" dirty="0"/>
              <a:t>, T., C. </a:t>
            </a:r>
            <a:r>
              <a:rPr lang="en-US" dirty="0" err="1"/>
              <a:t>Fišer</a:t>
            </a:r>
            <a:r>
              <a:rPr lang="en-US" dirty="0"/>
              <a:t>, T. Novak, and D. C. Culver. 2012. "Fifty Years of the Hypotelminorheic: What Have We Learned?" </a:t>
            </a:r>
            <a:r>
              <a:rPr lang="en-US" i="1" dirty="0"/>
              <a:t>Acta </a:t>
            </a:r>
            <a:r>
              <a:rPr lang="en-US" i="1" dirty="0" err="1"/>
              <a:t>Carsologica</a:t>
            </a:r>
            <a:r>
              <a:rPr lang="en-US" dirty="0"/>
              <a:t> 41 (2-3): 275-285. </a:t>
            </a:r>
            <a:r>
              <a:rPr lang="en-US" dirty="0">
                <a:hlinkClick r:id="rId8"/>
              </a:rPr>
              <a:t>https://doi.org/10.3986/ac.v41i2-3.564</a:t>
            </a:r>
            <a:r>
              <a:rPr lang="en-US" dirty="0"/>
              <a:t>.</a:t>
            </a:r>
            <a:endParaRPr lang="en-US" i="1" dirty="0"/>
          </a:p>
        </p:txBody>
      </p:sp>
    </p:spTree>
    <p:extLst>
      <p:ext uri="{BB962C8B-B14F-4D97-AF65-F5344CB8AC3E}">
        <p14:creationId xmlns:p14="http://schemas.microsoft.com/office/powerpoint/2010/main" val="1870930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dirty="0"/>
              <a:t>Background: Seeps and Inhabitants</a:t>
            </a:r>
          </a:p>
        </p:txBody>
      </p:sp>
      <p:sp>
        <p:nvSpPr>
          <p:cNvPr id="3" name="TextBox 2">
            <a:extLst>
              <a:ext uri="{FF2B5EF4-FFF2-40B4-BE49-F238E27FC236}">
                <a16:creationId xmlns:a16="http://schemas.microsoft.com/office/drawing/2014/main" id="{99033C8B-CD7B-4BFE-84C2-3562238568CC}"/>
              </a:ext>
            </a:extLst>
          </p:cNvPr>
          <p:cNvSpPr txBox="1"/>
          <p:nvPr/>
        </p:nvSpPr>
        <p:spPr>
          <a:xfrm>
            <a:off x="621792" y="5084064"/>
            <a:ext cx="10645765" cy="2031325"/>
          </a:xfrm>
          <a:prstGeom prst="rect">
            <a:avLst/>
          </a:prstGeom>
          <a:noFill/>
        </p:spPr>
        <p:txBody>
          <a:bodyPr wrap="square" rtlCol="0">
            <a:spAutoFit/>
          </a:bodyPr>
          <a:lstStyle/>
          <a:p>
            <a:r>
              <a:rPr lang="en-US" dirty="0"/>
              <a:t>Key identifying features:</a:t>
            </a:r>
          </a:p>
          <a:p>
            <a:r>
              <a:rPr lang="en-US" dirty="0"/>
              <a:t> </a:t>
            </a:r>
          </a:p>
          <a:p>
            <a:r>
              <a:rPr lang="en-US" dirty="0"/>
              <a:t>1. A perched aquifer fed by subsurface water that creates a persistent wet spot</a:t>
            </a:r>
          </a:p>
          <a:p>
            <a:r>
              <a:rPr lang="en-US" dirty="0"/>
              <a:t>2. Underlain by a clay or other impermeable layer typically 5 to 50 cm below the ground surface</a:t>
            </a:r>
          </a:p>
          <a:p>
            <a:r>
              <a:rPr lang="en-US" dirty="0"/>
              <a:t>3. Rich in organic matter compared with other aquatic subterranean habitats. (</a:t>
            </a:r>
            <a:r>
              <a:rPr lang="en-US" dirty="0" err="1"/>
              <a:t>Pipan</a:t>
            </a:r>
            <a:r>
              <a:rPr lang="en-US" dirty="0"/>
              <a:t> et al. 2012)</a:t>
            </a:r>
          </a:p>
          <a:p>
            <a:r>
              <a:rPr lang="en-US" dirty="0"/>
              <a:t> </a:t>
            </a:r>
          </a:p>
          <a:p>
            <a:endParaRPr lang="en-US" dirty="0"/>
          </a:p>
        </p:txBody>
      </p:sp>
      <p:grpSp>
        <p:nvGrpSpPr>
          <p:cNvPr id="5" name="Group 4">
            <a:extLst>
              <a:ext uri="{FF2B5EF4-FFF2-40B4-BE49-F238E27FC236}">
                <a16:creationId xmlns:a16="http://schemas.microsoft.com/office/drawing/2014/main" id="{8B9C5AAB-7068-4461-8389-61910DFAB306}"/>
              </a:ext>
            </a:extLst>
          </p:cNvPr>
          <p:cNvGrpSpPr/>
          <p:nvPr/>
        </p:nvGrpSpPr>
        <p:grpSpPr>
          <a:xfrm>
            <a:off x="3328807" y="1395846"/>
            <a:ext cx="5534385" cy="3688218"/>
            <a:chOff x="3719343" y="1395846"/>
            <a:chExt cx="4742665" cy="3211379"/>
          </a:xfrm>
        </p:grpSpPr>
        <p:pic>
          <p:nvPicPr>
            <p:cNvPr id="9" name="Picture 8">
              <a:extLst>
                <a:ext uri="{FF2B5EF4-FFF2-40B4-BE49-F238E27FC236}">
                  <a16:creationId xmlns:a16="http://schemas.microsoft.com/office/drawing/2014/main" id="{AB513515-7E4F-4597-A48E-01BD13DC91D0}"/>
                </a:ext>
              </a:extLst>
            </p:cNvPr>
            <p:cNvPicPr>
              <a:picLocks noChangeAspect="1"/>
            </p:cNvPicPr>
            <p:nvPr/>
          </p:nvPicPr>
          <p:blipFill>
            <a:blip r:embed="rId3"/>
            <a:srcRect/>
            <a:stretch/>
          </p:blipFill>
          <p:spPr>
            <a:xfrm>
              <a:off x="3719343" y="1395846"/>
              <a:ext cx="4742665" cy="2842047"/>
            </a:xfrm>
            <a:prstGeom prst="rect">
              <a:avLst/>
            </a:prstGeom>
          </p:spPr>
        </p:pic>
        <p:sp>
          <p:nvSpPr>
            <p:cNvPr id="8" name="TextBox 7">
              <a:extLst>
                <a:ext uri="{FF2B5EF4-FFF2-40B4-BE49-F238E27FC236}">
                  <a16:creationId xmlns:a16="http://schemas.microsoft.com/office/drawing/2014/main" id="{9C845839-4E34-43E3-ACD7-22F515649C56}"/>
                </a:ext>
              </a:extLst>
            </p:cNvPr>
            <p:cNvSpPr txBox="1"/>
            <p:nvPr/>
          </p:nvSpPr>
          <p:spPr>
            <a:xfrm>
              <a:off x="3719343" y="4237893"/>
              <a:ext cx="4742665" cy="369332"/>
            </a:xfrm>
            <a:prstGeom prst="rect">
              <a:avLst/>
            </a:prstGeom>
            <a:noFill/>
          </p:spPr>
          <p:txBody>
            <a:bodyPr wrap="square" rtlCol="0">
              <a:spAutoFit/>
            </a:bodyPr>
            <a:lstStyle/>
            <a:p>
              <a:r>
                <a:rPr lang="en-US" dirty="0"/>
                <a:t>(</a:t>
              </a:r>
              <a:r>
                <a:rPr lang="en-US" dirty="0" err="1"/>
                <a:t>Pipan</a:t>
              </a:r>
              <a:r>
                <a:rPr lang="en-US" dirty="0"/>
                <a:t> et al. 2012)</a:t>
              </a:r>
            </a:p>
          </p:txBody>
        </p:sp>
      </p:grpSp>
    </p:spTree>
    <p:extLst>
      <p:ext uri="{BB962C8B-B14F-4D97-AF65-F5344CB8AC3E}">
        <p14:creationId xmlns:p14="http://schemas.microsoft.com/office/powerpoint/2010/main" val="122261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a:t>Background: Seeps and Inhabitants</a:t>
            </a:r>
            <a:endParaRPr lang="en-US" dirty="0"/>
          </a:p>
        </p:txBody>
      </p:sp>
      <p:pic>
        <p:nvPicPr>
          <p:cNvPr id="10" name="Picture 9">
            <a:extLst>
              <a:ext uri="{FF2B5EF4-FFF2-40B4-BE49-F238E27FC236}">
                <a16:creationId xmlns:a16="http://schemas.microsoft.com/office/drawing/2014/main" id="{D3079EF3-53FF-4F99-BE15-BC795DB1CF87}"/>
              </a:ext>
            </a:extLst>
          </p:cNvPr>
          <p:cNvPicPr>
            <a:picLocks noChangeAspect="1"/>
          </p:cNvPicPr>
          <p:nvPr/>
        </p:nvPicPr>
        <p:blipFill>
          <a:blip r:embed="rId3"/>
          <a:stretch>
            <a:fillRect/>
          </a:stretch>
        </p:blipFill>
        <p:spPr>
          <a:xfrm>
            <a:off x="264136" y="1332579"/>
            <a:ext cx="5831864" cy="4421471"/>
          </a:xfrm>
          <a:prstGeom prst="rect">
            <a:avLst/>
          </a:prstGeom>
        </p:spPr>
      </p:pic>
      <p:pic>
        <p:nvPicPr>
          <p:cNvPr id="11" name="Picture 10">
            <a:extLst>
              <a:ext uri="{FF2B5EF4-FFF2-40B4-BE49-F238E27FC236}">
                <a16:creationId xmlns:a16="http://schemas.microsoft.com/office/drawing/2014/main" id="{EBB7E6F6-DB01-447B-A249-2F467360D12D}"/>
              </a:ext>
            </a:extLst>
          </p:cNvPr>
          <p:cNvPicPr>
            <a:picLocks noChangeAspect="1"/>
          </p:cNvPicPr>
          <p:nvPr/>
        </p:nvPicPr>
        <p:blipFill rotWithShape="1">
          <a:blip r:embed="rId4"/>
          <a:srcRect l="1652" t="2958" r="1241"/>
          <a:stretch/>
        </p:blipFill>
        <p:spPr>
          <a:xfrm>
            <a:off x="6756650" y="1228512"/>
            <a:ext cx="4606567" cy="5386875"/>
          </a:xfrm>
          <a:prstGeom prst="rect">
            <a:avLst/>
          </a:prstGeom>
        </p:spPr>
      </p:pic>
      <p:sp>
        <p:nvSpPr>
          <p:cNvPr id="12" name="TextBox 11">
            <a:extLst>
              <a:ext uri="{FF2B5EF4-FFF2-40B4-BE49-F238E27FC236}">
                <a16:creationId xmlns:a16="http://schemas.microsoft.com/office/drawing/2014/main" id="{B5A1F3F2-A888-4664-8805-9CB76BBE01C2}"/>
              </a:ext>
            </a:extLst>
          </p:cNvPr>
          <p:cNvSpPr txBox="1"/>
          <p:nvPr/>
        </p:nvSpPr>
        <p:spPr>
          <a:xfrm>
            <a:off x="211015" y="6246055"/>
            <a:ext cx="3172265" cy="369332"/>
          </a:xfrm>
          <a:prstGeom prst="rect">
            <a:avLst/>
          </a:prstGeom>
          <a:noFill/>
        </p:spPr>
        <p:txBody>
          <a:bodyPr wrap="square" rtlCol="0">
            <a:spAutoFit/>
          </a:bodyPr>
          <a:lstStyle/>
          <a:p>
            <a:r>
              <a:rPr lang="en-US"/>
              <a:t>Images from (Pipan et al. 2012)</a:t>
            </a:r>
            <a:endParaRPr lang="en-US" dirty="0"/>
          </a:p>
        </p:txBody>
      </p:sp>
    </p:spTree>
    <p:extLst>
      <p:ext uri="{BB962C8B-B14F-4D97-AF65-F5344CB8AC3E}">
        <p14:creationId xmlns:p14="http://schemas.microsoft.com/office/powerpoint/2010/main" val="4246927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p:txBody>
          <a:bodyPr/>
          <a:lstStyle/>
          <a:p>
            <a:r>
              <a:rPr lang="en-US" dirty="0"/>
              <a:t>Background: Seeps and Inhabitants</a:t>
            </a:r>
          </a:p>
        </p:txBody>
      </p:sp>
      <p:pic>
        <p:nvPicPr>
          <p:cNvPr id="3" name="Picture 2">
            <a:extLst>
              <a:ext uri="{FF2B5EF4-FFF2-40B4-BE49-F238E27FC236}">
                <a16:creationId xmlns:a16="http://schemas.microsoft.com/office/drawing/2014/main" id="{4C8F65A5-E5BE-433F-8AB7-C47AB8F499F8}"/>
              </a:ext>
            </a:extLst>
          </p:cNvPr>
          <p:cNvPicPr>
            <a:picLocks noChangeAspect="1"/>
          </p:cNvPicPr>
          <p:nvPr/>
        </p:nvPicPr>
        <p:blipFill>
          <a:blip r:embed="rId3"/>
          <a:stretch>
            <a:fillRect/>
          </a:stretch>
        </p:blipFill>
        <p:spPr>
          <a:xfrm>
            <a:off x="5179918" y="1866900"/>
            <a:ext cx="6843353" cy="4198984"/>
          </a:xfrm>
          <a:prstGeom prst="rect">
            <a:avLst/>
          </a:prstGeom>
        </p:spPr>
      </p:pic>
      <p:sp>
        <p:nvSpPr>
          <p:cNvPr id="4" name="TextBox 3">
            <a:extLst>
              <a:ext uri="{FF2B5EF4-FFF2-40B4-BE49-F238E27FC236}">
                <a16:creationId xmlns:a16="http://schemas.microsoft.com/office/drawing/2014/main" id="{FB234924-9391-4E60-AAA6-C1CA070D863D}"/>
              </a:ext>
            </a:extLst>
          </p:cNvPr>
          <p:cNvSpPr txBox="1"/>
          <p:nvPr/>
        </p:nvSpPr>
        <p:spPr>
          <a:xfrm>
            <a:off x="5179918" y="6065884"/>
            <a:ext cx="5003734" cy="369332"/>
          </a:xfrm>
          <a:prstGeom prst="rect">
            <a:avLst/>
          </a:prstGeom>
          <a:noFill/>
        </p:spPr>
        <p:txBody>
          <a:bodyPr wrap="square" rtlCol="0">
            <a:spAutoFit/>
          </a:bodyPr>
          <a:lstStyle/>
          <a:p>
            <a:r>
              <a:rPr lang="en-US" dirty="0"/>
              <a:t>(Culver &amp; </a:t>
            </a:r>
            <a:r>
              <a:rPr lang="en-US" dirty="0" err="1"/>
              <a:t>Pipan</a:t>
            </a:r>
            <a:r>
              <a:rPr lang="en-US" dirty="0"/>
              <a:t>, 2008)</a:t>
            </a:r>
          </a:p>
        </p:txBody>
      </p:sp>
      <p:grpSp>
        <p:nvGrpSpPr>
          <p:cNvPr id="7" name="Group 6">
            <a:extLst>
              <a:ext uri="{FF2B5EF4-FFF2-40B4-BE49-F238E27FC236}">
                <a16:creationId xmlns:a16="http://schemas.microsoft.com/office/drawing/2014/main" id="{701FD934-1433-4D32-B710-A7BA90810047}"/>
              </a:ext>
            </a:extLst>
          </p:cNvPr>
          <p:cNvGrpSpPr/>
          <p:nvPr/>
        </p:nvGrpSpPr>
        <p:grpSpPr>
          <a:xfrm>
            <a:off x="105947" y="2219848"/>
            <a:ext cx="4938774" cy="4416418"/>
            <a:chOff x="105947" y="2219848"/>
            <a:chExt cx="4938774" cy="4416418"/>
          </a:xfrm>
        </p:grpSpPr>
        <p:pic>
          <p:nvPicPr>
            <p:cNvPr id="5" name="Picture 4">
              <a:extLst>
                <a:ext uri="{FF2B5EF4-FFF2-40B4-BE49-F238E27FC236}">
                  <a16:creationId xmlns:a16="http://schemas.microsoft.com/office/drawing/2014/main" id="{63A873B4-FC46-46C5-8190-1424B5F6AFC8}"/>
                </a:ext>
              </a:extLst>
            </p:cNvPr>
            <p:cNvPicPr>
              <a:picLocks noChangeAspect="1"/>
            </p:cNvPicPr>
            <p:nvPr/>
          </p:nvPicPr>
          <p:blipFill>
            <a:blip r:embed="rId4"/>
            <a:stretch>
              <a:fillRect/>
            </a:stretch>
          </p:blipFill>
          <p:spPr>
            <a:xfrm>
              <a:off x="105947" y="2219848"/>
              <a:ext cx="4938774" cy="3493088"/>
            </a:xfrm>
            <a:prstGeom prst="rect">
              <a:avLst/>
            </a:prstGeom>
          </p:spPr>
        </p:pic>
        <p:sp>
          <p:nvSpPr>
            <p:cNvPr id="6" name="TextBox 5">
              <a:extLst>
                <a:ext uri="{FF2B5EF4-FFF2-40B4-BE49-F238E27FC236}">
                  <a16:creationId xmlns:a16="http://schemas.microsoft.com/office/drawing/2014/main" id="{B33ED54D-020F-4326-8339-D0C0F956014B}"/>
                </a:ext>
              </a:extLst>
            </p:cNvPr>
            <p:cNvSpPr txBox="1"/>
            <p:nvPr/>
          </p:nvSpPr>
          <p:spPr>
            <a:xfrm>
              <a:off x="290286" y="5712936"/>
              <a:ext cx="4484040" cy="923330"/>
            </a:xfrm>
            <a:prstGeom prst="rect">
              <a:avLst/>
            </a:prstGeom>
            <a:noFill/>
          </p:spPr>
          <p:txBody>
            <a:bodyPr wrap="square" rtlCol="0">
              <a:spAutoFit/>
            </a:bodyPr>
            <a:lstStyle/>
            <a:p>
              <a:r>
                <a:rPr lang="en-US" i="1" dirty="0"/>
                <a:t>Crangonyx shoemakeri</a:t>
              </a:r>
              <a:r>
                <a:rPr lang="en-US" dirty="0"/>
                <a:t>, Department of Invertebrate Zoology Collections, Smithsonian National Museum of Natural History</a:t>
              </a:r>
            </a:p>
          </p:txBody>
        </p:sp>
      </p:grpSp>
    </p:spTree>
    <p:extLst>
      <p:ext uri="{BB962C8B-B14F-4D97-AF65-F5344CB8AC3E}">
        <p14:creationId xmlns:p14="http://schemas.microsoft.com/office/powerpoint/2010/main" val="351301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3A93A5-EEBD-4463-9C13-71DD35AF6362}"/>
              </a:ext>
            </a:extLst>
          </p:cNvPr>
          <p:cNvGrpSpPr/>
          <p:nvPr/>
        </p:nvGrpSpPr>
        <p:grpSpPr>
          <a:xfrm>
            <a:off x="635200" y="1705570"/>
            <a:ext cx="5213415" cy="4968031"/>
            <a:chOff x="999466" y="2377532"/>
            <a:chExt cx="3636129" cy="3664148"/>
          </a:xfrm>
        </p:grpSpPr>
        <p:pic>
          <p:nvPicPr>
            <p:cNvPr id="3" name="Picture 2">
              <a:extLst>
                <a:ext uri="{FF2B5EF4-FFF2-40B4-BE49-F238E27FC236}">
                  <a16:creationId xmlns:a16="http://schemas.microsoft.com/office/drawing/2014/main" id="{C03A0BE0-D78F-44E1-A1F2-803834A86086}"/>
                </a:ext>
              </a:extLst>
            </p:cNvPr>
            <p:cNvPicPr>
              <a:picLocks noChangeAspect="1"/>
            </p:cNvPicPr>
            <p:nvPr/>
          </p:nvPicPr>
          <p:blipFill>
            <a:blip r:embed="rId3"/>
            <a:stretch>
              <a:fillRect/>
            </a:stretch>
          </p:blipFill>
          <p:spPr>
            <a:xfrm>
              <a:off x="1024976" y="2377532"/>
              <a:ext cx="3610619" cy="2613569"/>
            </a:xfrm>
            <a:prstGeom prst="rect">
              <a:avLst/>
            </a:prstGeom>
          </p:spPr>
        </p:pic>
        <p:sp>
          <p:nvSpPr>
            <p:cNvPr id="4" name="TextBox 3">
              <a:extLst>
                <a:ext uri="{FF2B5EF4-FFF2-40B4-BE49-F238E27FC236}">
                  <a16:creationId xmlns:a16="http://schemas.microsoft.com/office/drawing/2014/main" id="{593E2E51-E2C2-4BCE-ADBF-E7AFC355D0FA}"/>
                </a:ext>
              </a:extLst>
            </p:cNvPr>
            <p:cNvSpPr txBox="1"/>
            <p:nvPr/>
          </p:nvSpPr>
          <p:spPr>
            <a:xfrm>
              <a:off x="999466" y="5013582"/>
              <a:ext cx="3610619" cy="1028098"/>
            </a:xfrm>
            <a:prstGeom prst="rect">
              <a:avLst/>
            </a:prstGeom>
            <a:noFill/>
          </p:spPr>
          <p:txBody>
            <a:bodyPr wrap="square" rtlCol="0">
              <a:spAutoFit/>
            </a:bodyPr>
            <a:lstStyle/>
            <a:p>
              <a:r>
                <a:rPr lang="en-US" dirty="0"/>
                <a:t>Photograph of </a:t>
              </a:r>
              <a:r>
                <a:rPr lang="en-US" i="1" dirty="0"/>
                <a:t>Caecidotea kenki </a:t>
              </a:r>
              <a:r>
                <a:rPr lang="en-US" dirty="0"/>
                <a:t>collected from a seepage spring in Scott’s Run Regional Park (Virginia).  Photograph by William K. Jones (Culver and </a:t>
              </a:r>
              <a:r>
                <a:rPr lang="en-US" dirty="0" err="1"/>
                <a:t>Keany</a:t>
              </a:r>
              <a:r>
                <a:rPr lang="en-US" dirty="0"/>
                <a:t> 2019)</a:t>
              </a:r>
            </a:p>
          </p:txBody>
        </p:sp>
      </p:grpSp>
      <p:sp>
        <p:nvSpPr>
          <p:cNvPr id="5" name="Title 1">
            <a:extLst>
              <a:ext uri="{FF2B5EF4-FFF2-40B4-BE49-F238E27FC236}">
                <a16:creationId xmlns:a16="http://schemas.microsoft.com/office/drawing/2014/main" id="{07E3A18E-141C-4737-A8F3-B985C20A69CF}"/>
              </a:ext>
            </a:extLst>
          </p:cNvPr>
          <p:cNvSpPr>
            <a:spLocks noGrp="1"/>
          </p:cNvSpPr>
          <p:nvPr>
            <p:ph type="title"/>
          </p:nvPr>
        </p:nvSpPr>
        <p:spPr>
          <a:xfrm>
            <a:off x="919162" y="214880"/>
            <a:ext cx="10353675" cy="1257300"/>
          </a:xfrm>
        </p:spPr>
        <p:txBody>
          <a:bodyPr/>
          <a:lstStyle/>
          <a:p>
            <a:r>
              <a:rPr lang="en-US" dirty="0"/>
              <a:t>Background: Seeps and Inhabitants</a:t>
            </a:r>
          </a:p>
        </p:txBody>
      </p:sp>
      <p:grpSp>
        <p:nvGrpSpPr>
          <p:cNvPr id="8" name="Group 7">
            <a:extLst>
              <a:ext uri="{FF2B5EF4-FFF2-40B4-BE49-F238E27FC236}">
                <a16:creationId xmlns:a16="http://schemas.microsoft.com/office/drawing/2014/main" id="{07C882CB-D492-48BA-8C9F-3E23D47850BB}"/>
              </a:ext>
            </a:extLst>
          </p:cNvPr>
          <p:cNvGrpSpPr/>
          <p:nvPr/>
        </p:nvGrpSpPr>
        <p:grpSpPr>
          <a:xfrm>
            <a:off x="6343386" y="1705570"/>
            <a:ext cx="5176837" cy="4937550"/>
            <a:chOff x="5827424" y="1866900"/>
            <a:chExt cx="4554386" cy="4542830"/>
          </a:xfrm>
        </p:grpSpPr>
        <p:pic>
          <p:nvPicPr>
            <p:cNvPr id="6" name="Picture 5">
              <a:extLst>
                <a:ext uri="{FF2B5EF4-FFF2-40B4-BE49-F238E27FC236}">
                  <a16:creationId xmlns:a16="http://schemas.microsoft.com/office/drawing/2014/main" id="{E904CE94-A46F-4F28-94EC-68FE5A9FDCD9}"/>
                </a:ext>
              </a:extLst>
            </p:cNvPr>
            <p:cNvPicPr>
              <a:picLocks noChangeAspect="1"/>
            </p:cNvPicPr>
            <p:nvPr/>
          </p:nvPicPr>
          <p:blipFill>
            <a:blip r:embed="rId4"/>
            <a:stretch>
              <a:fillRect/>
            </a:stretch>
          </p:blipFill>
          <p:spPr>
            <a:xfrm>
              <a:off x="5827424" y="1866900"/>
              <a:ext cx="4554386" cy="3506154"/>
            </a:xfrm>
            <a:prstGeom prst="rect">
              <a:avLst/>
            </a:prstGeom>
          </p:spPr>
        </p:pic>
        <p:sp>
          <p:nvSpPr>
            <p:cNvPr id="7" name="TextBox 6">
              <a:extLst>
                <a:ext uri="{FF2B5EF4-FFF2-40B4-BE49-F238E27FC236}">
                  <a16:creationId xmlns:a16="http://schemas.microsoft.com/office/drawing/2014/main" id="{114E22EA-FBB8-4258-965B-153BC4D90A11}"/>
                </a:ext>
              </a:extLst>
            </p:cNvPr>
            <p:cNvSpPr txBox="1"/>
            <p:nvPr/>
          </p:nvSpPr>
          <p:spPr>
            <a:xfrm>
              <a:off x="5834743" y="5486400"/>
              <a:ext cx="4528457" cy="923330"/>
            </a:xfrm>
            <a:prstGeom prst="rect">
              <a:avLst/>
            </a:prstGeom>
            <a:noFill/>
          </p:spPr>
          <p:txBody>
            <a:bodyPr wrap="square" rtlCol="0">
              <a:spAutoFit/>
            </a:bodyPr>
            <a:lstStyle/>
            <a:p>
              <a:r>
                <a:rPr lang="en-US" i="1" dirty="0"/>
                <a:t>Stygobromus kenki</a:t>
              </a:r>
              <a:r>
                <a:rPr lang="en-US" dirty="0"/>
                <a:t>, Department of Invertebrate Zoology Collections, Smithsonian National Museum of Natural History</a:t>
              </a:r>
            </a:p>
          </p:txBody>
        </p:sp>
      </p:grpSp>
    </p:spTree>
    <p:extLst>
      <p:ext uri="{BB962C8B-B14F-4D97-AF65-F5344CB8AC3E}">
        <p14:creationId xmlns:p14="http://schemas.microsoft.com/office/powerpoint/2010/main" val="1321135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4">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678F8A7-EE09-4B86-AAB6-340685C81719}"/>
              </a:ext>
            </a:extLst>
          </p:cNvPr>
          <p:cNvGrpSpPr/>
          <p:nvPr/>
        </p:nvGrpSpPr>
        <p:grpSpPr>
          <a:xfrm>
            <a:off x="2325261" y="0"/>
            <a:ext cx="7541478" cy="6840470"/>
            <a:chOff x="4701611" y="0"/>
            <a:chExt cx="7541478" cy="6840470"/>
          </a:xfrm>
        </p:grpSpPr>
        <p:pic>
          <p:nvPicPr>
            <p:cNvPr id="5" name="Picture 4">
              <a:extLst>
                <a:ext uri="{FF2B5EF4-FFF2-40B4-BE49-F238E27FC236}">
                  <a16:creationId xmlns:a16="http://schemas.microsoft.com/office/drawing/2014/main" id="{CFBA1A24-7EBD-4F7F-9B67-E1E356DFD1E0}"/>
                </a:ext>
              </a:extLst>
            </p:cNvPr>
            <p:cNvPicPr>
              <a:picLocks noChangeAspect="1"/>
            </p:cNvPicPr>
            <p:nvPr/>
          </p:nvPicPr>
          <p:blipFill rotWithShape="1">
            <a:blip r:embed="rId4"/>
            <a:srcRect l="5642" t="3001" r="31709" b="3001"/>
            <a:stretch/>
          </p:blipFill>
          <p:spPr>
            <a:xfrm>
              <a:off x="4705385" y="0"/>
              <a:ext cx="7537704" cy="6446386"/>
            </a:xfrm>
            <a:prstGeom prst="rect">
              <a:avLst/>
            </a:prstGeom>
          </p:spPr>
        </p:pic>
        <p:sp>
          <p:nvSpPr>
            <p:cNvPr id="9" name="TextBox 8">
              <a:extLst>
                <a:ext uri="{FF2B5EF4-FFF2-40B4-BE49-F238E27FC236}">
                  <a16:creationId xmlns:a16="http://schemas.microsoft.com/office/drawing/2014/main" id="{FE3495EC-E4F0-48EE-9C91-F1DE7BE31C9C}"/>
                </a:ext>
              </a:extLst>
            </p:cNvPr>
            <p:cNvSpPr txBox="1"/>
            <p:nvPr/>
          </p:nvSpPr>
          <p:spPr>
            <a:xfrm>
              <a:off x="4701611" y="6471138"/>
              <a:ext cx="7060387" cy="369332"/>
            </a:xfrm>
            <a:prstGeom prst="rect">
              <a:avLst/>
            </a:prstGeom>
            <a:noFill/>
          </p:spPr>
          <p:txBody>
            <a:bodyPr wrap="square" rtlCol="0">
              <a:spAutoFit/>
            </a:bodyPr>
            <a:lstStyle/>
            <a:p>
              <a:r>
                <a:rPr lang="en-US" dirty="0"/>
                <a:t>Seepage spring, Shepherd Parkway, NACE (Culver and </a:t>
              </a:r>
              <a:r>
                <a:rPr lang="en-US" dirty="0" err="1"/>
                <a:t>Keany</a:t>
              </a:r>
              <a:r>
                <a:rPr lang="en-US" dirty="0"/>
                <a:t> 2019) </a:t>
              </a:r>
            </a:p>
          </p:txBody>
        </p:sp>
      </p:grpSp>
    </p:spTree>
    <p:extLst>
      <p:ext uri="{BB962C8B-B14F-4D97-AF65-F5344CB8AC3E}">
        <p14:creationId xmlns:p14="http://schemas.microsoft.com/office/powerpoint/2010/main" val="624032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ADEB7815-A14A-4D31-AF89-78EFE35D849D}"/>
              </a:ext>
            </a:extLst>
          </p:cNvPr>
          <p:cNvSpPr>
            <a:spLocks noGrp="1"/>
          </p:cNvSpPr>
          <p:nvPr>
            <p:ph type="title"/>
          </p:nvPr>
        </p:nvSpPr>
        <p:spPr>
          <a:xfrm>
            <a:off x="1069675" y="492247"/>
            <a:ext cx="2516322" cy="737385"/>
          </a:xfrm>
        </p:spPr>
        <p:txBody>
          <a:bodyPr vert="horz" lIns="91440" tIns="45720" rIns="91440" bIns="45720" rtlCol="0" anchor="b">
            <a:normAutofit/>
          </a:bodyPr>
          <a:lstStyle/>
          <a:p>
            <a:pPr algn="l"/>
            <a:r>
              <a:rPr lang="en-US" sz="4200" dirty="0">
                <a:solidFill>
                  <a:schemeClr val="tx1"/>
                </a:solidFill>
              </a:rPr>
              <a:t>Study Area</a:t>
            </a:r>
          </a:p>
        </p:txBody>
      </p:sp>
      <p:sp>
        <p:nvSpPr>
          <p:cNvPr id="10"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pic>
        <p:nvPicPr>
          <p:cNvPr id="6" name="Picture 5" descr="A picture containing text, map&#10;&#10;Description automatically generated">
            <a:extLst>
              <a:ext uri="{FF2B5EF4-FFF2-40B4-BE49-F238E27FC236}">
                <a16:creationId xmlns:a16="http://schemas.microsoft.com/office/drawing/2014/main" id="{C9C14C47-845A-4EBE-B69F-D38461D3FD98}"/>
              </a:ext>
            </a:extLst>
          </p:cNvPr>
          <p:cNvPicPr>
            <a:picLocks noChangeAspect="1"/>
          </p:cNvPicPr>
          <p:nvPr/>
        </p:nvPicPr>
        <p:blipFill rotWithShape="1">
          <a:blip r:embed="rId3"/>
          <a:srcRect t="6325" b="2467"/>
          <a:stretch/>
        </p:blipFill>
        <p:spPr>
          <a:xfrm>
            <a:off x="5912283" y="0"/>
            <a:ext cx="5023104" cy="6858000"/>
          </a:xfrm>
          <a:prstGeom prst="rect">
            <a:avLst/>
          </a:prstGeom>
        </p:spPr>
      </p:pic>
      <p:sp>
        <p:nvSpPr>
          <p:cNvPr id="9" name="TextBox 8">
            <a:extLst>
              <a:ext uri="{FF2B5EF4-FFF2-40B4-BE49-F238E27FC236}">
                <a16:creationId xmlns:a16="http://schemas.microsoft.com/office/drawing/2014/main" id="{0A1727F4-CA77-4F4C-8A20-624C3D64199E}"/>
              </a:ext>
            </a:extLst>
          </p:cNvPr>
          <p:cNvSpPr txBox="1"/>
          <p:nvPr/>
        </p:nvSpPr>
        <p:spPr>
          <a:xfrm>
            <a:off x="396127" y="1721879"/>
            <a:ext cx="3863418" cy="4154984"/>
          </a:xfrm>
          <a:prstGeom prst="rect">
            <a:avLst/>
          </a:prstGeom>
          <a:noFill/>
        </p:spPr>
        <p:txBody>
          <a:bodyPr wrap="square" rtlCol="0">
            <a:spAutoFit/>
          </a:bodyPr>
          <a:lstStyle/>
          <a:p>
            <a:r>
              <a:rPr lang="en-US" sz="2400" dirty="0"/>
              <a:t>NACE parklands in Southeast Washington, D.C.</a:t>
            </a:r>
          </a:p>
          <a:p>
            <a:endParaRPr lang="en-US" dirty="0"/>
          </a:p>
          <a:p>
            <a:endParaRPr lang="en-US" dirty="0"/>
          </a:p>
          <a:p>
            <a:endParaRPr lang="en-US" dirty="0"/>
          </a:p>
          <a:p>
            <a:pPr marL="285750" indent="-285750">
              <a:buFont typeface="Arial" panose="020B0604020202020204" pitchFamily="34" charset="0"/>
              <a:buChar char="•"/>
            </a:pPr>
            <a:r>
              <a:rPr lang="en-US" dirty="0"/>
              <a:t>NACE: National Capital Parks-East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National Parks Service sub-system of 13 parks and parkways located along the Anacostia River in D.C. and Maryland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Parks are small and fragmented by roads</a:t>
            </a:r>
          </a:p>
        </p:txBody>
      </p:sp>
    </p:spTree>
    <p:extLst>
      <p:ext uri="{BB962C8B-B14F-4D97-AF65-F5344CB8AC3E}">
        <p14:creationId xmlns:p14="http://schemas.microsoft.com/office/powerpoint/2010/main" val="202216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4E160E65-CB3B-4502-BDB2-E7D59449F33B}"/>
              </a:ext>
            </a:extLst>
          </p:cNvPr>
          <p:cNvPicPr>
            <a:picLocks noChangeAspect="1"/>
          </p:cNvPicPr>
          <p:nvPr/>
        </p:nvPicPr>
        <p:blipFill rotWithShape="1">
          <a:blip r:embed="rId4"/>
          <a:srcRect t="15528" b="9472"/>
          <a:stretch/>
        </p:blipFill>
        <p:spPr>
          <a:xfrm>
            <a:off x="20" y="10"/>
            <a:ext cx="12191980" cy="6857990"/>
          </a:xfrm>
          <a:prstGeom prst="rect">
            <a:avLst/>
          </a:prstGeom>
        </p:spPr>
      </p:pic>
    </p:spTree>
    <p:extLst>
      <p:ext uri="{BB962C8B-B14F-4D97-AF65-F5344CB8AC3E}">
        <p14:creationId xmlns:p14="http://schemas.microsoft.com/office/powerpoint/2010/main" val="2296215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6AD9097-A2B5-4C04-81F1-551065E5A1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4E3773-7FFA-4BE5-A2D7-AF8334D6FE0F}">
  <ds:schemaRefs>
    <ds:schemaRef ds:uri="http://schemas.microsoft.com/sharepoint/v3/contenttype/forms"/>
  </ds:schemaRefs>
</ds:datastoreItem>
</file>

<file path=customXml/itemProps3.xml><?xml version="1.0" encoding="utf-8"?>
<ds:datastoreItem xmlns:ds="http://schemas.openxmlformats.org/officeDocument/2006/customXml" ds:itemID="{D1500D6A-2351-4999-8535-BAEE76BEBBA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3014</Words>
  <Application>Microsoft Office PowerPoint</Application>
  <PresentationFormat>Widescreen</PresentationFormat>
  <Paragraphs>349</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Goudy Old Style</vt:lpstr>
      <vt:lpstr>Wingdings 2</vt:lpstr>
      <vt:lpstr>SlateVTI</vt:lpstr>
      <vt:lpstr>Thesis Proposal</vt:lpstr>
      <vt:lpstr>Spatial Habitat Parameters and Effects of Habitat Fragmentation on Hypotelminorheic Fauna in Seepage Springs in Southeast Washington, D.C.</vt:lpstr>
      <vt:lpstr>Background: Seeps and Inhabitants</vt:lpstr>
      <vt:lpstr>Background: Seeps and Inhabitants</vt:lpstr>
      <vt:lpstr>Background: Seeps and Inhabitants</vt:lpstr>
      <vt:lpstr>Background: Seeps and Inhabitants</vt:lpstr>
      <vt:lpstr>PowerPoint Presentation</vt:lpstr>
      <vt:lpstr>Study Area</vt:lpstr>
      <vt:lpstr>PowerPoint Presentation</vt:lpstr>
      <vt:lpstr>Research Questions</vt:lpstr>
      <vt:lpstr>Context: Previous work in study area</vt:lpstr>
      <vt:lpstr>PowerPoint Presentation</vt:lpstr>
      <vt:lpstr>Context: Metapopulations and Fragmentation</vt:lpstr>
      <vt:lpstr>Context: Metapopulations and Fragmentation</vt:lpstr>
      <vt:lpstr>Patch dynamics</vt:lpstr>
      <vt:lpstr>PowerPoint Presentation</vt:lpstr>
      <vt:lpstr>PowerPoint Presentation</vt:lpstr>
      <vt:lpstr>Methods: Field</vt:lpstr>
      <vt:lpstr>Methods: GIS</vt:lpstr>
      <vt:lpstr>Methods: Stats</vt:lpstr>
      <vt:lpstr>Methods: Stats</vt:lpstr>
      <vt:lpstr>Preliminary Results</vt:lpstr>
      <vt:lpstr>Preliminary Results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2020-08-22T17:52:18Z</dcterms:created>
  <dcterms:modified xsi:type="dcterms:W3CDTF">2020-08-25T16:20:13Z</dcterms:modified>
</cp:coreProperties>
</file>